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6.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8.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513" r:id="rId5"/>
    <p:sldId id="681" r:id="rId6"/>
    <p:sldId id="528" r:id="rId7"/>
    <p:sldId id="526" r:id="rId8"/>
    <p:sldId id="515" r:id="rId9"/>
    <p:sldId id="527" r:id="rId10"/>
    <p:sldId id="680" r:id="rId11"/>
    <p:sldId id="279" r:id="rId12"/>
    <p:sldId id="278" r:id="rId13"/>
    <p:sldId id="281" r:id="rId14"/>
    <p:sldId id="257" r:id="rId15"/>
    <p:sldId id="276" r:id="rId16"/>
    <p:sldId id="284" r:id="rId17"/>
    <p:sldId id="282" r:id="rId18"/>
    <p:sldId id="285" r:id="rId19"/>
    <p:sldId id="283" r:id="rId20"/>
    <p:sldId id="280" r:id="rId21"/>
    <p:sldId id="531" r:id="rId22"/>
    <p:sldId id="682" r:id="rId23"/>
    <p:sldId id="583" r:id="rId24"/>
    <p:sldId id="675" r:id="rId25"/>
    <p:sldId id="676" r:id="rId26"/>
    <p:sldId id="678" r:id="rId27"/>
    <p:sldId id="684" r:id="rId28"/>
    <p:sldId id="683" r:id="rId29"/>
    <p:sldId id="677" r:id="rId30"/>
    <p:sldId id="679" r:id="rId31"/>
    <p:sldId id="396" r:id="rId32"/>
    <p:sldId id="591" r:id="rId33"/>
    <p:sldId id="613" r:id="rId34"/>
    <p:sldId id="666" r:id="rId35"/>
    <p:sldId id="668" r:id="rId36"/>
    <p:sldId id="670" r:id="rId37"/>
    <p:sldId id="671" r:id="rId38"/>
    <p:sldId id="672" r:id="rId39"/>
    <p:sldId id="571" r:id="rId40"/>
    <p:sldId id="685" r:id="rId41"/>
    <p:sldId id="68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63" d="100"/>
          <a:sy n="63" d="100"/>
        </p:scale>
        <p:origin x="61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cjsheppard\Desktop\Enrolment%20Indaba%202024\Enrolled%20Students%202014%20Updated.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cjsheppard\Desktop\Enrolment%20Indaba%202024\HEATHER%20EMC%20DATA%20PACKAGE%202024%2018%20MAR%202024%20ver1.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cjsheppard\Desktop\Enrolment%20Indaba%202024\Enrolled%20Students%202014%20Updated.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cjsheppard\Desktop\Enrolment%20Indaba%202024\Enrolled%20Students%202024.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cjsheppard\Desktop\Enrolment%20Indaba%202024\Enrolled%20Students%202014%20Updated.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livenmmuac-my.sharepoint.com/personal/cjsheppard_mandela_ac_za/Documents/APP2024%20MYPR2023/Tables%20for%20Academic%20Size%20and%20Shape%20APP%202024%20Tables%201%20to%2024.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livenmmuac-my.sharepoint.com/personal/cjsheppard_mandela_ac_za/Documents/APP2024%20MYPR2023/Tables%20for%20Academic%20Size%20and%20Shape%20APP%202024%20Tables%201%20to%2024.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C:\Users\cjsheppard\Desktop\Enrolment%20Indaba%202024\HEATHER%20EMC%20DATA%20PACKAGE%202024%2018%20MAR%202024%20ver1.xlsx"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file:///C:\Users\cjsheppard\Desktop\Enrolment%20Indaba%202024\Enrolled%20Students%202014%20Updated.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cjsheppard\Desktop\Enrolment%20Indaba%202024\Enrolled%20Students%202014%20Updat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Sheet2!$C$19</c:f>
              <c:strCache>
                <c:ptCount val="1"/>
                <c:pt idx="0">
                  <c:v>Deviation from APP Target</c:v>
                </c:pt>
              </c:strCache>
            </c:strRef>
          </c:tx>
          <c:spPr>
            <a:solidFill>
              <a:schemeClr val="accent1">
                <a:lumMod val="75000"/>
              </a:schemeClr>
            </a:solidFill>
            <a:ln>
              <a:solidFill>
                <a:schemeClr val="accent1"/>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Sheet2!$B$20:$B$30</c:f>
              <c:strCache>
                <c:ptCount val="11"/>
                <c:pt idx="0">
                  <c:v>UG Dipl/Cert</c:v>
                </c:pt>
                <c:pt idx="1">
                  <c:v>Advanced Diploma</c:v>
                </c:pt>
                <c:pt idx="2">
                  <c:v>UG Degree</c:v>
                </c:pt>
                <c:pt idx="3">
                  <c:v>Total UG</c:v>
                </c:pt>
                <c:pt idx="4">
                  <c:v>PG Diploma</c:v>
                </c:pt>
                <c:pt idx="5">
                  <c:v>Honours </c:v>
                </c:pt>
                <c:pt idx="6">
                  <c:v>Master's</c:v>
                </c:pt>
                <c:pt idx="7">
                  <c:v>Doctoral</c:v>
                </c:pt>
                <c:pt idx="8">
                  <c:v>Total PG</c:v>
                </c:pt>
                <c:pt idx="9">
                  <c:v>Occasional</c:v>
                </c:pt>
                <c:pt idx="10">
                  <c:v>Grand total</c:v>
                </c:pt>
              </c:strCache>
            </c:strRef>
          </c:cat>
          <c:val>
            <c:numRef>
              <c:f>Sheet2!$C$20:$C$30</c:f>
              <c:numCache>
                <c:formatCode>0%</c:formatCode>
                <c:ptCount val="11"/>
                <c:pt idx="0">
                  <c:v>-7.5776500957615124E-3</c:v>
                </c:pt>
                <c:pt idx="1">
                  <c:v>-0.12444444444444444</c:v>
                </c:pt>
                <c:pt idx="2">
                  <c:v>6.5055643879173286E-2</c:v>
                </c:pt>
                <c:pt idx="3">
                  <c:v>2.4155578300921188E-2</c:v>
                </c:pt>
                <c:pt idx="4">
                  <c:v>0.12527964205816555</c:v>
                </c:pt>
                <c:pt idx="5">
                  <c:v>-4.8684210526315788E-2</c:v>
                </c:pt>
                <c:pt idx="6">
                  <c:v>-0.22465753424657534</c:v>
                </c:pt>
                <c:pt idx="7">
                  <c:v>-0.29189189189189191</c:v>
                </c:pt>
                <c:pt idx="8">
                  <c:v>-0.14618249534450653</c:v>
                </c:pt>
                <c:pt idx="9">
                  <c:v>-0.51500000000000001</c:v>
                </c:pt>
                <c:pt idx="10">
                  <c:v>4.1843617287034727E-3</c:v>
                </c:pt>
              </c:numCache>
            </c:numRef>
          </c:val>
          <c:extLst>
            <c:ext xmlns:c16="http://schemas.microsoft.com/office/drawing/2014/chart" uri="{C3380CC4-5D6E-409C-BE32-E72D297353CC}">
              <c16:uniqueId val="{00000000-C8D9-45D9-8D35-1C40F1D0B255}"/>
            </c:ext>
          </c:extLst>
        </c:ser>
        <c:ser>
          <c:idx val="1"/>
          <c:order val="1"/>
          <c:tx>
            <c:strRef>
              <c:f>Sheet2!$D$19</c:f>
              <c:strCache>
                <c:ptCount val="1"/>
                <c:pt idx="0">
                  <c:v>Deviation from Enrolment Plan Target</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Sheet2!$B$20:$B$30</c:f>
              <c:strCache>
                <c:ptCount val="11"/>
                <c:pt idx="0">
                  <c:v>UG Dipl/Cert</c:v>
                </c:pt>
                <c:pt idx="1">
                  <c:v>Advanced Diploma</c:v>
                </c:pt>
                <c:pt idx="2">
                  <c:v>UG Degree</c:v>
                </c:pt>
                <c:pt idx="3">
                  <c:v>Total UG</c:v>
                </c:pt>
                <c:pt idx="4">
                  <c:v>PG Diploma</c:v>
                </c:pt>
                <c:pt idx="5">
                  <c:v>Honours </c:v>
                </c:pt>
                <c:pt idx="6">
                  <c:v>Master's</c:v>
                </c:pt>
                <c:pt idx="7">
                  <c:v>Doctoral</c:v>
                </c:pt>
                <c:pt idx="8">
                  <c:v>Total PG</c:v>
                </c:pt>
                <c:pt idx="9">
                  <c:v>Occasional</c:v>
                </c:pt>
                <c:pt idx="10">
                  <c:v>Grand total</c:v>
                </c:pt>
              </c:strCache>
            </c:strRef>
          </c:cat>
          <c:val>
            <c:numRef>
              <c:f>Sheet2!$D$20:$D$30</c:f>
              <c:numCache>
                <c:formatCode>0%</c:formatCode>
                <c:ptCount val="11"/>
                <c:pt idx="0">
                  <c:v>6.6518650088809944E-2</c:v>
                </c:pt>
                <c:pt idx="1">
                  <c:v>-0.17052631578947369</c:v>
                </c:pt>
                <c:pt idx="2">
                  <c:v>8.5231193926846097E-2</c:v>
                </c:pt>
                <c:pt idx="3">
                  <c:v>6.0036166365280287E-2</c:v>
                </c:pt>
                <c:pt idx="4">
                  <c:v>-0.12935094361268851</c:v>
                </c:pt>
                <c:pt idx="5">
                  <c:v>-0.26394989878542507</c:v>
                </c:pt>
                <c:pt idx="6">
                  <c:v>-0.36045197740112994</c:v>
                </c:pt>
                <c:pt idx="7">
                  <c:v>-0.40902255639097745</c:v>
                </c:pt>
                <c:pt idx="8">
                  <c:v>-0.31138923654568212</c:v>
                </c:pt>
                <c:pt idx="9">
                  <c:v>-0.62692307692307692</c:v>
                </c:pt>
                <c:pt idx="10">
                  <c:v>7.9297915687196359E-3</c:v>
                </c:pt>
              </c:numCache>
            </c:numRef>
          </c:val>
          <c:extLst>
            <c:ext xmlns:c16="http://schemas.microsoft.com/office/drawing/2014/chart" uri="{C3380CC4-5D6E-409C-BE32-E72D297353CC}">
              <c16:uniqueId val="{00000001-C8D9-45D9-8D35-1C40F1D0B255}"/>
            </c:ext>
          </c:extLst>
        </c:ser>
        <c:dLbls>
          <c:showLegendKey val="0"/>
          <c:showVal val="0"/>
          <c:showCatName val="0"/>
          <c:showSerName val="0"/>
          <c:showPercent val="0"/>
          <c:showBubbleSize val="0"/>
        </c:dLbls>
        <c:gapWidth val="219"/>
        <c:overlap val="-27"/>
        <c:axId val="1102096895"/>
        <c:axId val="926015823"/>
      </c:barChart>
      <c:catAx>
        <c:axId val="110209689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926015823"/>
        <c:crosses val="autoZero"/>
        <c:auto val="1"/>
        <c:lblAlgn val="ctr"/>
        <c:lblOffset val="100"/>
        <c:noMultiLvlLbl val="0"/>
      </c:catAx>
      <c:valAx>
        <c:axId val="926015823"/>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110209689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legend>
    <c:plotVisOnly val="1"/>
    <c:dispBlanksAs val="gap"/>
    <c:showDLblsOverMax val="0"/>
  </c:chart>
  <c:spPr>
    <a:noFill/>
    <a:ln>
      <a:solidFill>
        <a:srgbClr val="000000"/>
      </a:solidFill>
    </a:ln>
    <a:effectLst/>
  </c:spPr>
  <c:txPr>
    <a:bodyPr/>
    <a:lstStyle/>
    <a:p>
      <a:pPr>
        <a:defRPr sz="1600">
          <a:latin typeface="Avenir Book" panose="020B0503020203020204" pitchFamily="34" charset="-78"/>
          <a:cs typeface="Avenir Book" panose="020B0503020203020204" pitchFamily="34" charset="-78"/>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title>
    <c:autoTitleDeleted val="0"/>
    <c:plotArea>
      <c:layout/>
      <c:barChart>
        <c:barDir val="col"/>
        <c:grouping val="clustered"/>
        <c:varyColors val="0"/>
        <c:ser>
          <c:idx val="0"/>
          <c:order val="0"/>
          <c:tx>
            <c:strRef>
              <c:f>UNIVERSITY!$M$296</c:f>
              <c:strCache>
                <c:ptCount val="1"/>
                <c:pt idx="0">
                  <c:v>International students avg annual growth rate by level, 2020 - 2024</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UNIVERSITY!$L$297:$L$299</c:f>
              <c:strCache>
                <c:ptCount val="3"/>
                <c:pt idx="0">
                  <c:v>Undergraduate</c:v>
                </c:pt>
                <c:pt idx="1">
                  <c:v>Postgraduate</c:v>
                </c:pt>
                <c:pt idx="2">
                  <c:v>Total</c:v>
                </c:pt>
              </c:strCache>
            </c:strRef>
          </c:cat>
          <c:val>
            <c:numRef>
              <c:f>UNIVERSITY!$M$297:$M$299</c:f>
              <c:numCache>
                <c:formatCode>0.0%</c:formatCode>
                <c:ptCount val="3"/>
                <c:pt idx="0">
                  <c:v>-0.14599999999999999</c:v>
                </c:pt>
                <c:pt idx="1">
                  <c:v>-2.7E-2</c:v>
                </c:pt>
                <c:pt idx="2" formatCode="0%">
                  <c:v>-0.11</c:v>
                </c:pt>
              </c:numCache>
            </c:numRef>
          </c:val>
          <c:extLst>
            <c:ext xmlns:c16="http://schemas.microsoft.com/office/drawing/2014/chart" uri="{C3380CC4-5D6E-409C-BE32-E72D297353CC}">
              <c16:uniqueId val="{00000000-37F3-4542-8B45-35E88AD26FD6}"/>
            </c:ext>
          </c:extLst>
        </c:ser>
        <c:dLbls>
          <c:showLegendKey val="0"/>
          <c:showVal val="0"/>
          <c:showCatName val="0"/>
          <c:showSerName val="0"/>
          <c:showPercent val="0"/>
          <c:showBubbleSize val="0"/>
        </c:dLbls>
        <c:gapWidth val="219"/>
        <c:overlap val="-27"/>
        <c:axId val="726805056"/>
        <c:axId val="713672992"/>
      </c:barChart>
      <c:catAx>
        <c:axId val="72680505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713672992"/>
        <c:crosses val="autoZero"/>
        <c:auto val="1"/>
        <c:lblAlgn val="ctr"/>
        <c:lblOffset val="100"/>
        <c:noMultiLvlLbl val="0"/>
      </c:catAx>
      <c:valAx>
        <c:axId val="713672992"/>
        <c:scaling>
          <c:orientation val="minMax"/>
        </c:scaling>
        <c:delete val="0"/>
        <c:axPos val="l"/>
        <c:majorGridlines>
          <c:spPr>
            <a:ln w="9525" cap="flat" cmpd="sng" algn="ctr">
              <a:no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72680505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b="1">
          <a:latin typeface="Avenir Book" panose="020B0503020203020204" pitchFamily="34" charset="-78"/>
          <a:cs typeface="Avenir Book" panose="020B0503020203020204" pitchFamily="34" charset="-78"/>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'[NON REG SURVEY DATAFILE_15 Nov 2023.xlsx]Sheet2'!$B$1</c:f>
              <c:strCache>
                <c:ptCount val="1"/>
                <c:pt idx="0">
                  <c:v>Number of responses </c:v>
                </c:pt>
              </c:strCache>
            </c:strRef>
          </c:tx>
          <c:invertIfNegative val="0"/>
          <c:dPt>
            <c:idx val="0"/>
            <c:invertIfNegative val="0"/>
            <c:bubble3D val="0"/>
            <c:spPr>
              <a:solidFill>
                <a:srgbClr val="003057"/>
              </a:solidFill>
              <a:ln>
                <a:noFill/>
              </a:ln>
              <a:effectLst/>
            </c:spPr>
            <c:extLst>
              <c:ext xmlns:c16="http://schemas.microsoft.com/office/drawing/2014/chart" uri="{C3380CC4-5D6E-409C-BE32-E72D297353CC}">
                <c16:uniqueId val="{00000001-5219-4098-B2BD-98A8A08C230F}"/>
              </c:ext>
            </c:extLst>
          </c:dPt>
          <c:dPt>
            <c:idx val="1"/>
            <c:invertIfNegative val="0"/>
            <c:bubble3D val="0"/>
            <c:spPr>
              <a:solidFill>
                <a:srgbClr val="FFC000"/>
              </a:solidFill>
              <a:ln>
                <a:noFill/>
              </a:ln>
              <a:effectLst/>
            </c:spPr>
            <c:extLst>
              <c:ext xmlns:c16="http://schemas.microsoft.com/office/drawing/2014/chart" uri="{C3380CC4-5D6E-409C-BE32-E72D297353CC}">
                <c16:uniqueId val="{00000003-5219-4098-B2BD-98A8A08C230F}"/>
              </c:ext>
            </c:extLst>
          </c:dPt>
          <c:dLbls>
            <c:dLbl>
              <c:idx val="0"/>
              <c:layout>
                <c:manualLayout>
                  <c:x val="0"/>
                  <c:y val="1.8894760646528126E-2"/>
                </c:manualLayout>
              </c:layout>
              <c:tx>
                <c:rich>
                  <a:bodyPr/>
                  <a:lstStyle/>
                  <a:p>
                    <a:r>
                      <a:rPr lang="en-US" dirty="0"/>
                      <a:t>n = </a:t>
                    </a:r>
                    <a:fld id="{A643AA9A-0D53-4FAE-A6A9-803A3864B298}" type="VALUE">
                      <a:rPr lang="en-US"/>
                      <a:pPr/>
                      <a:t>[VALUE]</a:t>
                    </a:fld>
                    <a:endParaRPr lang="en-US" dirty="0"/>
                  </a:p>
                  <a:p>
                    <a:r>
                      <a:rPr lang="en-US" dirty="0"/>
                      <a:t>86%</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3807785017533677"/>
                      <c:h val="0.17754953870429127"/>
                    </c:manualLayout>
                  </c15:layout>
                  <c15:dlblFieldTable/>
                  <c15:showDataLabelsRange val="0"/>
                </c:ext>
                <c:ext xmlns:c16="http://schemas.microsoft.com/office/drawing/2014/chart" uri="{C3380CC4-5D6E-409C-BE32-E72D297353CC}">
                  <c16:uniqueId val="{00000001-5219-4098-B2BD-98A8A08C230F}"/>
                </c:ext>
              </c:extLst>
            </c:dLbl>
            <c:dLbl>
              <c:idx val="1"/>
              <c:layout>
                <c:manualLayout>
                  <c:x val="-3.4407674387734546E-3"/>
                  <c:y val="1.0381278841608771E-2"/>
                </c:manualLayout>
              </c:layout>
              <c:tx>
                <c:rich>
                  <a:bodyPr/>
                  <a:lstStyle/>
                  <a:p>
                    <a:r>
                      <a:rPr lang="en-US"/>
                      <a:t>n = </a:t>
                    </a:r>
                    <a:fld id="{41BE4394-1E72-41B4-941D-4F28C829267B}" type="VALUE">
                      <a:rPr lang="en-US"/>
                      <a:pPr/>
                      <a:t>[VALUE]</a:t>
                    </a:fld>
                    <a:endParaRPr lang="en-US"/>
                  </a:p>
                  <a:p>
                    <a:r>
                      <a:rPr lang="en-US"/>
                      <a:t>14%</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213484026481024"/>
                      <c:h val="0.19622644637373624"/>
                    </c:manualLayout>
                  </c15:layout>
                  <c15:dlblFieldTable/>
                  <c15:showDataLabelsRange val="0"/>
                </c:ext>
                <c:ext xmlns:c16="http://schemas.microsoft.com/office/drawing/2014/chart" uri="{C3380CC4-5D6E-409C-BE32-E72D297353CC}">
                  <c16:uniqueId val="{00000003-5219-4098-B2BD-98A8A08C230F}"/>
                </c:ext>
              </c:extLst>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'[NON REG SURVEY DATAFILE_15 Nov 2023.xlsx]Sheet2'!$A$2:$A$3</c:f>
              <c:strCache>
                <c:ptCount val="2"/>
                <c:pt idx="0">
                  <c:v>Yes</c:v>
                </c:pt>
                <c:pt idx="1">
                  <c:v>No</c:v>
                </c:pt>
              </c:strCache>
            </c:strRef>
          </c:cat>
          <c:val>
            <c:numRef>
              <c:f>'[NON REG SURVEY DATAFILE_15 Nov 2023.xlsx]Sheet2'!$B$2:$B$3</c:f>
              <c:numCache>
                <c:formatCode>General</c:formatCode>
                <c:ptCount val="2"/>
                <c:pt idx="0">
                  <c:v>499</c:v>
                </c:pt>
                <c:pt idx="1">
                  <c:v>81</c:v>
                </c:pt>
              </c:numCache>
            </c:numRef>
          </c:val>
          <c:extLst>
            <c:ext xmlns:c16="http://schemas.microsoft.com/office/drawing/2014/chart" uri="{C3380CC4-5D6E-409C-BE32-E72D297353CC}">
              <c16:uniqueId val="{00000004-5219-4098-B2BD-98A8A08C230F}"/>
            </c:ext>
          </c:extLst>
        </c:ser>
        <c:dLbls>
          <c:dLblPos val="outEnd"/>
          <c:showLegendKey val="0"/>
          <c:showVal val="1"/>
          <c:showCatName val="0"/>
          <c:showSerName val="0"/>
          <c:showPercent val="0"/>
          <c:showBubbleSize val="0"/>
        </c:dLbls>
        <c:gapWidth val="219"/>
        <c:overlap val="-27"/>
        <c:axId val="949073824"/>
        <c:axId val="949074304"/>
      </c:barChart>
      <c:catAx>
        <c:axId val="949073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949074304"/>
        <c:crosses val="autoZero"/>
        <c:auto val="1"/>
        <c:lblAlgn val="ctr"/>
        <c:lblOffset val="100"/>
        <c:noMultiLvlLbl val="0"/>
      </c:catAx>
      <c:valAx>
        <c:axId val="9490743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r>
                  <a:rPr lang="en-US"/>
                  <a:t>Number of responses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94907382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Avenir Book" panose="020B0503020203020204" pitchFamily="34" charset="-78"/>
          <a:cs typeface="Avenir Book" panose="020B0503020203020204" pitchFamily="34" charset="-78"/>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1st Choice:  NO</c:v>
                </c:pt>
              </c:strCache>
            </c:strRef>
          </c:tx>
          <c:spPr>
            <a:solidFill>
              <a:schemeClr val="tx2">
                <a:lumMod val="75000"/>
              </a:schemeClr>
            </a:solidFill>
            <a:ln>
              <a:solidFill>
                <a:schemeClr val="tx2">
                  <a:lumMod val="75000"/>
                </a:schemeClr>
              </a:solidFill>
            </a:ln>
            <a:effectLst/>
          </c:spPr>
          <c:invertIfNegative val="0"/>
          <c:dLbls>
            <c:dLbl>
              <c:idx val="0"/>
              <c:tx>
                <c:rich>
                  <a:bodyPr/>
                  <a:lstStyle/>
                  <a:p>
                    <a:r>
                      <a:rPr lang="en-US" dirty="0"/>
                      <a:t>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3089-47D3-98C7-DE1CEBD6D99F}"/>
                </c:ext>
              </c:extLst>
            </c:dLbl>
            <c:dLbl>
              <c:idx val="1"/>
              <c:tx>
                <c:rich>
                  <a:bodyPr/>
                  <a:lstStyle/>
                  <a:p>
                    <a:r>
                      <a:rPr lang="en-US" dirty="0"/>
                      <a:t>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3089-47D3-98C7-DE1CEBD6D99F}"/>
                </c:ext>
              </c:extLst>
            </c:dLbl>
            <c:dLbl>
              <c:idx val="2"/>
              <c:tx>
                <c:rich>
                  <a:bodyPr/>
                  <a:lstStyle/>
                  <a:p>
                    <a:r>
                      <a:rPr lang="en-US" dirty="0"/>
                      <a:t>2.5%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3089-47D3-98C7-DE1CEBD6D99F}"/>
                </c:ext>
              </c:extLst>
            </c:dLbl>
            <c:dLbl>
              <c:idx val="3"/>
              <c:tx>
                <c:rich>
                  <a:bodyPr/>
                  <a:lstStyle/>
                  <a:p>
                    <a:r>
                      <a:rPr lang="en-US" dirty="0"/>
                      <a:t>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089-47D3-98C7-DE1CEBD6D99F}"/>
                </c:ext>
              </c:extLst>
            </c:dLbl>
            <c:dLbl>
              <c:idx val="4"/>
              <c:tx>
                <c:rich>
                  <a:bodyPr/>
                  <a:lstStyle/>
                  <a:p>
                    <a:r>
                      <a:rPr lang="en-US" dirty="0"/>
                      <a:t>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3089-47D3-98C7-DE1CEBD6D99F}"/>
                </c:ext>
              </c:extLst>
            </c:dLbl>
            <c:dLbl>
              <c:idx val="5"/>
              <c:tx>
                <c:rich>
                  <a:bodyPr/>
                  <a:lstStyle/>
                  <a:p>
                    <a:r>
                      <a:rPr lang="en-US" dirty="0"/>
                      <a:t>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089-47D3-98C7-DE1CEBD6D99F}"/>
                </c:ext>
              </c:extLst>
            </c:dLbl>
            <c:dLbl>
              <c:idx val="6"/>
              <c:tx>
                <c:rich>
                  <a:bodyPr/>
                  <a:lstStyle/>
                  <a:p>
                    <a:r>
                      <a:rPr lang="en-US" dirty="0"/>
                      <a:t>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089-47D3-98C7-DE1CEBD6D99F}"/>
                </c:ext>
              </c:extLst>
            </c:dLbl>
            <c:dLbl>
              <c:idx val="7"/>
              <c:tx>
                <c:rich>
                  <a:bodyPr/>
                  <a:lstStyle/>
                  <a:p>
                    <a:r>
                      <a:rPr lang="en-US" dirty="0"/>
                      <a:t>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089-47D3-98C7-DE1CEBD6D99F}"/>
                </c:ext>
              </c:extLst>
            </c:dLbl>
            <c:dLbl>
              <c:idx val="8"/>
              <c:tx>
                <c:rich>
                  <a:bodyPr/>
                  <a:lstStyle/>
                  <a:p>
                    <a:r>
                      <a:rPr lang="en-US" dirty="0"/>
                      <a:t>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3089-47D3-98C7-DE1CEBD6D99F}"/>
                </c:ext>
              </c:extLst>
            </c:dLbl>
            <c:dLbl>
              <c:idx val="9"/>
              <c:tx>
                <c:rich>
                  <a:bodyPr/>
                  <a:lstStyle/>
                  <a:p>
                    <a:r>
                      <a:rPr lang="en-US" dirty="0"/>
                      <a:t>26%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6F6-465B-9185-509109948015}"/>
                </c:ext>
              </c:extLst>
            </c:dLbl>
            <c:dLbl>
              <c:idx val="10"/>
              <c:tx>
                <c:rich>
                  <a:bodyPr/>
                  <a:lstStyle/>
                  <a:p>
                    <a:r>
                      <a:rPr lang="en-US" dirty="0"/>
                      <a:t>27%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E6F6-465B-9185-509109948015}"/>
                </c:ext>
              </c:extLst>
            </c:dLbl>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Avenir Book" panose="020B0503020203020204" pitchFamily="34" charset="-78"/>
                    <a:ea typeface="+mn-ea"/>
                    <a:cs typeface="Avenir Book" panose="020B0503020203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Sheet1!$A$2:$A$12</c:f>
              <c:strCache>
                <c:ptCount val="11"/>
                <c:pt idx="0">
                  <c:v>No available supervisor</c:v>
                </c:pt>
                <c:pt idx="1">
                  <c:v>Lack of cultural activities</c:v>
                </c:pt>
                <c:pt idx="2">
                  <c:v>Reputation</c:v>
                </c:pt>
                <c:pt idx="3">
                  <c:v>Other</c:v>
                </c:pt>
                <c:pt idx="4">
                  <c:v>Financial Reasons</c:v>
                </c:pt>
                <c:pt idx="5">
                  <c:v>Unhappy with previous experience at Mandela Uni</c:v>
                </c:pt>
                <c:pt idx="6">
                  <c:v>Applied everywhere / No 1st choice</c:v>
                </c:pt>
                <c:pt idx="7">
                  <c:v>Change of Environment</c:v>
                </c:pt>
                <c:pt idx="8">
                  <c:v>Qualification-related</c:v>
                </c:pt>
                <c:pt idx="9">
                  <c:v>Distance</c:v>
                </c:pt>
                <c:pt idx="10">
                  <c:v>Continue at Alma Mater</c:v>
                </c:pt>
              </c:strCache>
            </c:strRef>
          </c:cat>
          <c:val>
            <c:numRef>
              <c:f>Sheet1!$B$2:$B$12</c:f>
              <c:numCache>
                <c:formatCode>General</c:formatCode>
                <c:ptCount val="11"/>
                <c:pt idx="0">
                  <c:v>1</c:v>
                </c:pt>
                <c:pt idx="1">
                  <c:v>1</c:v>
                </c:pt>
                <c:pt idx="2">
                  <c:v>2</c:v>
                </c:pt>
                <c:pt idx="3">
                  <c:v>4</c:v>
                </c:pt>
                <c:pt idx="4">
                  <c:v>4</c:v>
                </c:pt>
                <c:pt idx="5">
                  <c:v>4</c:v>
                </c:pt>
                <c:pt idx="6">
                  <c:v>10</c:v>
                </c:pt>
                <c:pt idx="7">
                  <c:v>10</c:v>
                </c:pt>
                <c:pt idx="8">
                  <c:v>13</c:v>
                </c:pt>
                <c:pt idx="9">
                  <c:v>21</c:v>
                </c:pt>
                <c:pt idx="10">
                  <c:v>22</c:v>
                </c:pt>
              </c:numCache>
            </c:numRef>
          </c:val>
          <c:extLst>
            <c:ext xmlns:c16="http://schemas.microsoft.com/office/drawing/2014/chart" uri="{C3380CC4-5D6E-409C-BE32-E72D297353CC}">
              <c16:uniqueId val="{00000002-E6F6-465B-9185-509109948015}"/>
            </c:ext>
          </c:extLst>
        </c:ser>
        <c:dLbls>
          <c:showLegendKey val="0"/>
          <c:showVal val="0"/>
          <c:showCatName val="0"/>
          <c:showSerName val="0"/>
          <c:showPercent val="0"/>
          <c:showBubbleSize val="0"/>
        </c:dLbls>
        <c:gapWidth val="100"/>
        <c:axId val="363899936"/>
        <c:axId val="412219704"/>
      </c:barChart>
      <c:catAx>
        <c:axId val="363899936"/>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2"/>
                </a:solidFill>
                <a:latin typeface="Avenir Book" panose="020B0503020203020204" pitchFamily="34" charset="-78"/>
                <a:ea typeface="+mn-ea"/>
                <a:cs typeface="Avenir Book" panose="020B0503020203020204" pitchFamily="34" charset="-78"/>
              </a:defRPr>
            </a:pPr>
            <a:endParaRPr lang="en-US"/>
          </a:p>
        </c:txPr>
        <c:crossAx val="412219704"/>
        <c:crosses val="autoZero"/>
        <c:auto val="1"/>
        <c:lblAlgn val="ctr"/>
        <c:lblOffset val="100"/>
        <c:noMultiLvlLbl val="0"/>
      </c:catAx>
      <c:valAx>
        <c:axId val="412219704"/>
        <c:scaling>
          <c:orientation val="minMax"/>
          <c:max val="30"/>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2"/>
                </a:solidFill>
                <a:latin typeface="Avenir Book" panose="020B0503020203020204" pitchFamily="34" charset="-78"/>
                <a:ea typeface="+mn-ea"/>
                <a:cs typeface="Avenir Book" panose="020B0503020203020204" pitchFamily="34" charset="-78"/>
              </a:defRPr>
            </a:pPr>
            <a:endParaRPr lang="en-US"/>
          </a:p>
        </c:txPr>
        <c:crossAx val="363899936"/>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sz="1400" b="1">
          <a:latin typeface="Avenir Book" panose="020B0503020203020204" pitchFamily="34" charset="-78"/>
          <a:cs typeface="Avenir Book" panose="020B0503020203020204" pitchFamily="34" charset="-78"/>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317922705314007"/>
          <c:y val="3.4366693241355765E-2"/>
          <c:w val="0.50979106280193232"/>
          <c:h val="0.91862587347811331"/>
        </c:manualLayout>
      </c:layout>
      <c:barChart>
        <c:barDir val="bar"/>
        <c:grouping val="clustered"/>
        <c:varyColors val="0"/>
        <c:ser>
          <c:idx val="0"/>
          <c:order val="0"/>
          <c:tx>
            <c:strRef>
              <c:f>Sheet1!$B$1</c:f>
              <c:strCache>
                <c:ptCount val="1"/>
                <c:pt idx="0">
                  <c:v>MAIN reason for not registering</c:v>
                </c:pt>
              </c:strCache>
            </c:strRef>
          </c:tx>
          <c:spPr>
            <a:solidFill>
              <a:schemeClr val="tx2">
                <a:lumMod val="75000"/>
              </a:schemeClr>
            </a:solidFill>
            <a:ln>
              <a:solidFill>
                <a:schemeClr val="tx2">
                  <a:lumMod val="75000"/>
                </a:schemeClr>
              </a:solidFill>
            </a:ln>
            <a:effectLst/>
          </c:spPr>
          <c:invertIfNegative val="0"/>
          <c:dLbls>
            <c:dLbl>
              <c:idx val="0"/>
              <c:tx>
                <c:rich>
                  <a:bodyPr/>
                  <a:lstStyle/>
                  <a:p>
                    <a:r>
                      <a:rPr lang="en-US" dirty="0"/>
                      <a:t>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1C72-4D38-9941-47B72B87551D}"/>
                </c:ext>
              </c:extLst>
            </c:dLbl>
            <c:dLbl>
              <c:idx val="1"/>
              <c:tx>
                <c:rich>
                  <a:bodyPr/>
                  <a:lstStyle/>
                  <a:p>
                    <a:r>
                      <a:rPr lang="en-US" dirty="0"/>
                      <a:t>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C72-4D38-9941-47B72B87551D}"/>
                </c:ext>
              </c:extLst>
            </c:dLbl>
            <c:dLbl>
              <c:idx val="2"/>
              <c:tx>
                <c:rich>
                  <a:bodyPr/>
                  <a:lstStyle/>
                  <a:p>
                    <a:r>
                      <a:rPr lang="en-US" dirty="0"/>
                      <a:t>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1C72-4D38-9941-47B72B87551D}"/>
                </c:ext>
              </c:extLst>
            </c:dLbl>
            <c:dLbl>
              <c:idx val="3"/>
              <c:tx>
                <c:rich>
                  <a:bodyPr/>
                  <a:lstStyle/>
                  <a:p>
                    <a:r>
                      <a:rPr lang="en-US" dirty="0"/>
                      <a:t>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C72-4D38-9941-47B72B87551D}"/>
                </c:ext>
              </c:extLst>
            </c:dLbl>
            <c:dLbl>
              <c:idx val="4"/>
              <c:tx>
                <c:rich>
                  <a:bodyPr/>
                  <a:lstStyle/>
                  <a:p>
                    <a:r>
                      <a:rPr lang="en-US" dirty="0"/>
                      <a:t>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1C72-4D38-9941-47B72B87551D}"/>
                </c:ext>
              </c:extLst>
            </c:dLbl>
            <c:dLbl>
              <c:idx val="5"/>
              <c:tx>
                <c:rich>
                  <a:bodyPr/>
                  <a:lstStyle/>
                  <a:p>
                    <a:r>
                      <a:rPr lang="en-US" dirty="0"/>
                      <a:t>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1C72-4D38-9941-47B72B87551D}"/>
                </c:ext>
              </c:extLst>
            </c:dLbl>
            <c:dLbl>
              <c:idx val="6"/>
              <c:tx>
                <c:rich>
                  <a:bodyPr/>
                  <a:lstStyle/>
                  <a:p>
                    <a:r>
                      <a:rPr lang="en-US" dirty="0"/>
                      <a:t>10%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C72-4D38-9941-47B72B87551D}"/>
                </c:ext>
              </c:extLst>
            </c:dLbl>
            <c:dLbl>
              <c:idx val="7"/>
              <c:tx>
                <c:rich>
                  <a:bodyPr/>
                  <a:lstStyle/>
                  <a:p>
                    <a:r>
                      <a:rPr lang="en-US" dirty="0"/>
                      <a:t>10%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1C72-4D38-9941-47B72B87551D}"/>
                </c:ext>
              </c:extLst>
            </c:dLbl>
            <c:dLbl>
              <c:idx val="8"/>
              <c:tx>
                <c:rich>
                  <a:bodyPr/>
                  <a:lstStyle/>
                  <a:p>
                    <a:r>
                      <a:rPr lang="en-US" dirty="0"/>
                      <a:t>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1C72-4D38-9941-47B72B87551D}"/>
                </c:ext>
              </c:extLst>
            </c:dLbl>
            <c:dLbl>
              <c:idx val="9"/>
              <c:tx>
                <c:rich>
                  <a:bodyPr/>
                  <a:lstStyle/>
                  <a:p>
                    <a:r>
                      <a:rPr lang="en-US" dirty="0"/>
                      <a:t>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1C72-4D38-9941-47B72B87551D}"/>
                </c:ext>
              </c:extLst>
            </c:dLbl>
            <c:dLbl>
              <c:idx val="10"/>
              <c:tx>
                <c:rich>
                  <a:bodyPr/>
                  <a:lstStyle/>
                  <a:p>
                    <a:r>
                      <a:rPr lang="en-US" dirty="0"/>
                      <a:t>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1C72-4D38-9941-47B72B87551D}"/>
                </c:ext>
              </c:extLst>
            </c:dLbl>
            <c:dLbl>
              <c:idx val="11"/>
              <c:tx>
                <c:rich>
                  <a:bodyPr/>
                  <a:lstStyle/>
                  <a:p>
                    <a:r>
                      <a:rPr lang="en-US" dirty="0"/>
                      <a:t>13%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C72-4D38-9941-47B72B87551D}"/>
                </c:ext>
              </c:extLst>
            </c:dLbl>
            <c:dLbl>
              <c:idx val="12"/>
              <c:layout>
                <c:manualLayout>
                  <c:x val="0"/>
                  <c:y val="2.6435917877965973E-3"/>
                </c:manualLayout>
              </c:layout>
              <c:tx>
                <c:rich>
                  <a:bodyPr/>
                  <a:lstStyle/>
                  <a:p>
                    <a:r>
                      <a:rPr lang="en-US" dirty="0"/>
                      <a:t>55%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1C72-4D38-9941-47B72B87551D}"/>
                </c:ext>
              </c:extLst>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Qualfication not offered / accredited </c:v>
                </c:pt>
                <c:pt idx="1">
                  <c:v>Exceeded maximum study duration</c:v>
                </c:pt>
                <c:pt idx="2">
                  <c:v>Studies in abeyance</c:v>
                </c:pt>
                <c:pt idx="3">
                  <c:v>Other </c:v>
                </c:pt>
                <c:pt idx="4">
                  <c:v>Documents / Modules outstanding</c:v>
                </c:pt>
                <c:pt idx="5">
                  <c:v>Not accepted 1st choice</c:v>
                </c:pt>
                <c:pt idx="6">
                  <c:v>Distance</c:v>
                </c:pt>
                <c:pt idx="7">
                  <c:v>Offer from another university</c:v>
                </c:pt>
                <c:pt idx="8">
                  <c:v>Employed</c:v>
                </c:pt>
                <c:pt idx="9">
                  <c:v>No part-time/distance learning/research-based offering</c:v>
                </c:pt>
                <c:pt idx="10">
                  <c:v>Personal</c:v>
                </c:pt>
                <c:pt idx="11">
                  <c:v>Inadequate support</c:v>
                </c:pt>
                <c:pt idx="12">
                  <c:v>Financial </c:v>
                </c:pt>
              </c:strCache>
            </c:strRef>
          </c:cat>
          <c:val>
            <c:numRef>
              <c:f>Sheet1!$B$2:$B$14</c:f>
              <c:numCache>
                <c:formatCode>General</c:formatCode>
                <c:ptCount val="13"/>
                <c:pt idx="0">
                  <c:v>4</c:v>
                </c:pt>
                <c:pt idx="1">
                  <c:v>5</c:v>
                </c:pt>
                <c:pt idx="2">
                  <c:v>12</c:v>
                </c:pt>
                <c:pt idx="3">
                  <c:v>13</c:v>
                </c:pt>
                <c:pt idx="4">
                  <c:v>17</c:v>
                </c:pt>
                <c:pt idx="5">
                  <c:v>17</c:v>
                </c:pt>
                <c:pt idx="6">
                  <c:v>55</c:v>
                </c:pt>
                <c:pt idx="7">
                  <c:v>55</c:v>
                </c:pt>
                <c:pt idx="8">
                  <c:v>69</c:v>
                </c:pt>
                <c:pt idx="9">
                  <c:v>71</c:v>
                </c:pt>
                <c:pt idx="10">
                  <c:v>71</c:v>
                </c:pt>
                <c:pt idx="11">
                  <c:v>78</c:v>
                </c:pt>
                <c:pt idx="12">
                  <c:v>319</c:v>
                </c:pt>
              </c:numCache>
            </c:numRef>
          </c:val>
          <c:extLst>
            <c:ext xmlns:c16="http://schemas.microsoft.com/office/drawing/2014/chart" uri="{C3380CC4-5D6E-409C-BE32-E72D297353CC}">
              <c16:uniqueId val="{0000000D-1C72-4D38-9941-47B72B87551D}"/>
            </c:ext>
          </c:extLst>
        </c:ser>
        <c:dLbls>
          <c:showLegendKey val="0"/>
          <c:showVal val="0"/>
          <c:showCatName val="0"/>
          <c:showSerName val="0"/>
          <c:showPercent val="0"/>
          <c:showBubbleSize val="0"/>
        </c:dLbls>
        <c:gapWidth val="182"/>
        <c:axId val="417937488"/>
        <c:axId val="417938272"/>
      </c:barChart>
      <c:catAx>
        <c:axId val="417937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417938272"/>
        <c:crosses val="autoZero"/>
        <c:auto val="1"/>
        <c:lblAlgn val="ctr"/>
        <c:lblOffset val="100"/>
        <c:noMultiLvlLbl val="0"/>
      </c:catAx>
      <c:valAx>
        <c:axId val="417938272"/>
        <c:scaling>
          <c:orientation val="minMax"/>
          <c:max val="330"/>
          <c:min val="0"/>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17937488"/>
        <c:crosses val="autoZero"/>
        <c:crossBetween val="between"/>
        <c:majorUnit val="100"/>
      </c:valAx>
      <c:spPr>
        <a:noFill/>
        <a:ln w="3175">
          <a:noFill/>
        </a:ln>
        <a:effectLst/>
      </c:spPr>
    </c:plotArea>
    <c:plotVisOnly val="1"/>
    <c:dispBlanksAs val="gap"/>
    <c:showDLblsOverMax val="0"/>
  </c:chart>
  <c:spPr>
    <a:noFill/>
    <a:ln>
      <a:noFill/>
    </a:ln>
    <a:effectLst/>
  </c:spPr>
  <c:txPr>
    <a:bodyPr/>
    <a:lstStyle/>
    <a:p>
      <a:pPr>
        <a:defRPr sz="1600">
          <a:latin typeface="Avenir Book" panose="020B0503020203020204" pitchFamily="34" charset="-78"/>
          <a:cs typeface="Avenir Book" panose="020B0503020203020204" pitchFamily="34" charset="-78"/>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n</c:v>
                </c:pt>
              </c:strCache>
            </c:strRef>
          </c:tx>
          <c:spPr>
            <a:solidFill>
              <a:schemeClr val="tx2">
                <a:lumMod val="75000"/>
              </a:schemeClr>
            </a:solidFill>
            <a:ln>
              <a:solidFill>
                <a:schemeClr val="tx2">
                  <a:lumMod val="75000"/>
                </a:schemeClr>
              </a:solidFill>
            </a:ln>
            <a:effectLst/>
          </c:spPr>
          <c:invertIfNegative val="0"/>
          <c:dPt>
            <c:idx val="3"/>
            <c:invertIfNegative val="0"/>
            <c:bubble3D val="0"/>
            <c:spPr>
              <a:solidFill>
                <a:schemeClr val="tx2">
                  <a:lumMod val="75000"/>
                </a:schemeClr>
              </a:solidFill>
              <a:ln>
                <a:solidFill>
                  <a:schemeClr val="tx2">
                    <a:lumMod val="75000"/>
                  </a:schemeClr>
                </a:solidFill>
              </a:ln>
              <a:effectLst/>
            </c:spPr>
            <c:extLst>
              <c:ext xmlns:c16="http://schemas.microsoft.com/office/drawing/2014/chart" uri="{C3380CC4-5D6E-409C-BE32-E72D297353CC}">
                <c16:uniqueId val="{00000001-057E-44DD-BCD8-EF218B74BC63}"/>
              </c:ext>
            </c:extLst>
          </c:dPt>
          <c:dPt>
            <c:idx val="4"/>
            <c:invertIfNegative val="0"/>
            <c:bubble3D val="0"/>
            <c:spPr>
              <a:solidFill>
                <a:schemeClr val="tx2">
                  <a:lumMod val="75000"/>
                </a:schemeClr>
              </a:solidFill>
              <a:ln>
                <a:solidFill>
                  <a:schemeClr val="tx2">
                    <a:lumMod val="75000"/>
                  </a:schemeClr>
                </a:solidFill>
              </a:ln>
              <a:effectLst/>
            </c:spPr>
            <c:extLst>
              <c:ext xmlns:c16="http://schemas.microsoft.com/office/drawing/2014/chart" uri="{C3380CC4-5D6E-409C-BE32-E72D297353CC}">
                <c16:uniqueId val="{00000003-057E-44DD-BCD8-EF218B74BC63}"/>
              </c:ext>
            </c:extLst>
          </c:dPt>
          <c:dPt>
            <c:idx val="16"/>
            <c:invertIfNegative val="0"/>
            <c:bubble3D val="0"/>
            <c:spPr>
              <a:solidFill>
                <a:schemeClr val="tx2">
                  <a:lumMod val="75000"/>
                </a:schemeClr>
              </a:solidFill>
              <a:ln>
                <a:solidFill>
                  <a:schemeClr val="tx2">
                    <a:lumMod val="75000"/>
                  </a:schemeClr>
                </a:solidFill>
              </a:ln>
              <a:effectLst/>
            </c:spPr>
            <c:extLst>
              <c:ext xmlns:c16="http://schemas.microsoft.com/office/drawing/2014/chart" uri="{C3380CC4-5D6E-409C-BE32-E72D297353CC}">
                <c16:uniqueId val="{00000005-057E-44DD-BCD8-EF218B74BC63}"/>
              </c:ext>
            </c:extLst>
          </c:dPt>
          <c:dLbls>
            <c:dLbl>
              <c:idx val="0"/>
              <c:layout>
                <c:manualLayout>
                  <c:x val="1.2491079205637721E-3"/>
                  <c:y val="2.5960614273104845E-3"/>
                </c:manualLayout>
              </c:layout>
              <c:tx>
                <c:rich>
                  <a:bodyPr/>
                  <a:lstStyle/>
                  <a:p>
                    <a:r>
                      <a:rPr lang="en-US" dirty="0"/>
                      <a:t>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057E-44DD-BCD8-EF218B74BC63}"/>
                </c:ext>
              </c:extLst>
            </c:dLbl>
            <c:dLbl>
              <c:idx val="1"/>
              <c:tx>
                <c:rich>
                  <a:bodyPr/>
                  <a:lstStyle/>
                  <a:p>
                    <a:r>
                      <a:rPr lang="en-US" dirty="0"/>
                      <a:t>21%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057E-44DD-BCD8-EF218B74BC63}"/>
                </c:ext>
              </c:extLst>
            </c:dLbl>
            <c:dLbl>
              <c:idx val="2"/>
              <c:tx>
                <c:rich>
                  <a:bodyPr/>
                  <a:lstStyle/>
                  <a:p>
                    <a:r>
                      <a:rPr lang="en-US" dirty="0"/>
                      <a:t>31%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057E-44DD-BCD8-EF218B74BC63}"/>
                </c:ext>
              </c:extLst>
            </c:dLbl>
            <c:dLbl>
              <c:idx val="3"/>
              <c:tx>
                <c:rich>
                  <a:bodyPr/>
                  <a:lstStyle/>
                  <a:p>
                    <a:r>
                      <a:rPr lang="en-US" dirty="0"/>
                      <a:t>33%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57E-44DD-BCD8-EF218B74BC63}"/>
                </c:ext>
              </c:extLst>
            </c:dLbl>
            <c:dLbl>
              <c:idx val="4"/>
              <c:tx>
                <c:rich>
                  <a:bodyPr/>
                  <a:lstStyle/>
                  <a:p>
                    <a:r>
                      <a:rPr lang="en-US" dirty="0"/>
                      <a:t>34%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057E-44DD-BCD8-EF218B74BC63}"/>
                </c:ext>
              </c:extLst>
            </c:dLbl>
            <c:dLbl>
              <c:idx val="5"/>
              <c:tx>
                <c:rich>
                  <a:bodyPr/>
                  <a:lstStyle/>
                  <a:p>
                    <a:r>
                      <a:rPr lang="en-US" dirty="0"/>
                      <a:t>39%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057E-44DD-BCD8-EF218B74BC63}"/>
                </c:ext>
              </c:extLst>
            </c:dLbl>
            <c:dLbl>
              <c:idx val="6"/>
              <c:tx>
                <c:rich>
                  <a:bodyPr/>
                  <a:lstStyle/>
                  <a:p>
                    <a:r>
                      <a:rPr lang="en-US" dirty="0"/>
                      <a:t>40%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057E-44DD-BCD8-EF218B74BC63}"/>
                </c:ext>
              </c:extLst>
            </c:dLbl>
            <c:dLbl>
              <c:idx val="7"/>
              <c:tx>
                <c:rich>
                  <a:bodyPr/>
                  <a:lstStyle/>
                  <a:p>
                    <a:r>
                      <a:rPr lang="en-US" dirty="0"/>
                      <a:t>47%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057E-44DD-BCD8-EF218B74BC63}"/>
                </c:ext>
              </c:extLst>
            </c:dLbl>
            <c:dLbl>
              <c:idx val="8"/>
              <c:tx>
                <c:rich>
                  <a:bodyPr/>
                  <a:lstStyle/>
                  <a:p>
                    <a:r>
                      <a:rPr lang="en-US" dirty="0"/>
                      <a:t>80%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057E-44DD-BCD8-EF218B74BC63}"/>
                </c:ext>
              </c:extLst>
            </c:dLbl>
            <c:dLbl>
              <c:idx val="9"/>
              <c:layout>
                <c:manualLayout>
                  <c:x val="0"/>
                  <c:y val="-2.5577229740316601E-3"/>
                </c:manualLayout>
              </c:layout>
              <c:tx>
                <c:rich>
                  <a:bodyPr/>
                  <a:lstStyle/>
                  <a:p>
                    <a:r>
                      <a:rPr lang="en-US" dirty="0"/>
                      <a:t>89%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057E-44DD-BCD8-EF218B74BC6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3057"/>
                    </a:solidFill>
                    <a:latin typeface="Avenir Book"/>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Other</c:v>
                </c:pt>
                <c:pt idx="1">
                  <c:v>Laptop for study</c:v>
                </c:pt>
                <c:pt idx="2">
                  <c:v>Off campus accommodation costs</c:v>
                </c:pt>
                <c:pt idx="3">
                  <c:v>Data</c:v>
                </c:pt>
                <c:pt idx="4">
                  <c:v>Residence fees</c:v>
                </c:pt>
                <c:pt idx="5">
                  <c:v>Textbooks</c:v>
                </c:pt>
                <c:pt idx="6">
                  <c:v>Transport costs</c:v>
                </c:pt>
                <c:pt idx="7">
                  <c:v>Food &amp; living costs</c:v>
                </c:pt>
                <c:pt idx="8">
                  <c:v>Upfront registration fees</c:v>
                </c:pt>
                <c:pt idx="9">
                  <c:v>Tuition fees</c:v>
                </c:pt>
              </c:strCache>
            </c:strRef>
          </c:cat>
          <c:val>
            <c:numRef>
              <c:f>Sheet1!$B$2:$B$11</c:f>
              <c:numCache>
                <c:formatCode>General</c:formatCode>
                <c:ptCount val="10"/>
                <c:pt idx="0">
                  <c:v>22</c:v>
                </c:pt>
                <c:pt idx="1">
                  <c:v>124</c:v>
                </c:pt>
                <c:pt idx="2">
                  <c:v>146</c:v>
                </c:pt>
                <c:pt idx="3">
                  <c:v>155</c:v>
                </c:pt>
                <c:pt idx="4">
                  <c:v>157</c:v>
                </c:pt>
                <c:pt idx="5">
                  <c:v>183</c:v>
                </c:pt>
                <c:pt idx="6">
                  <c:v>187</c:v>
                </c:pt>
                <c:pt idx="7">
                  <c:v>222</c:v>
                </c:pt>
                <c:pt idx="8">
                  <c:v>377</c:v>
                </c:pt>
                <c:pt idx="9">
                  <c:v>416</c:v>
                </c:pt>
              </c:numCache>
            </c:numRef>
          </c:val>
          <c:extLst>
            <c:ext xmlns:c16="http://schemas.microsoft.com/office/drawing/2014/chart" uri="{C3380CC4-5D6E-409C-BE32-E72D297353CC}">
              <c16:uniqueId val="{0000000E-057E-44DD-BCD8-EF218B74BC63}"/>
            </c:ext>
          </c:extLst>
        </c:ser>
        <c:dLbls>
          <c:showLegendKey val="0"/>
          <c:showVal val="0"/>
          <c:showCatName val="0"/>
          <c:showSerName val="0"/>
          <c:showPercent val="0"/>
          <c:showBubbleSize val="0"/>
        </c:dLbls>
        <c:gapWidth val="100"/>
        <c:overlap val="100"/>
        <c:axId val="417942584"/>
        <c:axId val="417935136"/>
      </c:barChart>
      <c:catAx>
        <c:axId val="41794258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rgbClr val="003057"/>
                </a:solidFill>
                <a:latin typeface="Avenir Book"/>
                <a:ea typeface="+mn-ea"/>
                <a:cs typeface="+mn-cs"/>
              </a:defRPr>
            </a:pPr>
            <a:endParaRPr lang="en-US"/>
          </a:p>
        </c:txPr>
        <c:crossAx val="417935136"/>
        <c:crosses val="autoZero"/>
        <c:auto val="1"/>
        <c:lblAlgn val="ctr"/>
        <c:lblOffset val="100"/>
        <c:noMultiLvlLbl val="0"/>
      </c:catAx>
      <c:valAx>
        <c:axId val="417935136"/>
        <c:scaling>
          <c:orientation val="minMax"/>
          <c:max val="430"/>
          <c:min val="0"/>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17942584"/>
        <c:crosses val="autoZero"/>
        <c:crossBetween val="between"/>
        <c:majorUnit val="100"/>
      </c:valAx>
      <c:spPr>
        <a:noFill/>
        <a:ln>
          <a:noFill/>
        </a:ln>
        <a:effectLst/>
      </c:spPr>
    </c:plotArea>
    <c:plotVisOnly val="1"/>
    <c:dispBlanksAs val="gap"/>
    <c:showDLblsOverMax val="0"/>
  </c:chart>
  <c:spPr>
    <a:noFill/>
    <a:ln w="12700">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Sheet2!$P$4</c:f>
              <c:strCache>
                <c:ptCount val="1"/>
                <c:pt idx="0">
                  <c:v>Avg annual growth rate 2020 to 2024</c:v>
                </c:pt>
              </c:strCache>
            </c:strRef>
          </c:tx>
          <c:spPr>
            <a:solidFill>
              <a:schemeClr val="accent1">
                <a:lumMod val="75000"/>
              </a:schemeClr>
            </a:solidFill>
            <a:ln>
              <a:solidFill>
                <a:schemeClr val="accent1"/>
              </a:solidFill>
            </a:ln>
            <a:effectLst/>
          </c:spPr>
          <c:invertIfNegative val="0"/>
          <c:dPt>
            <c:idx val="4"/>
            <c:invertIfNegative val="0"/>
            <c:bubble3D val="0"/>
            <c:spPr>
              <a:solidFill>
                <a:srgbClr val="FF0000"/>
              </a:solidFill>
              <a:ln>
                <a:solidFill>
                  <a:schemeClr val="accent1"/>
                </a:solidFill>
              </a:ln>
              <a:effectLst/>
            </c:spPr>
            <c:extLst>
              <c:ext xmlns:c16="http://schemas.microsoft.com/office/drawing/2014/chart" uri="{C3380CC4-5D6E-409C-BE32-E72D297353CC}">
                <c16:uniqueId val="{00000001-0B67-4FCD-BE70-0F550FA5A339}"/>
              </c:ext>
            </c:extLst>
          </c:dPt>
          <c:dPt>
            <c:idx val="5"/>
            <c:invertIfNegative val="0"/>
            <c:bubble3D val="0"/>
            <c:spPr>
              <a:solidFill>
                <a:srgbClr val="FF0000"/>
              </a:solidFill>
              <a:ln>
                <a:solidFill>
                  <a:schemeClr val="accent1"/>
                </a:solidFill>
              </a:ln>
              <a:effectLst/>
            </c:spPr>
            <c:extLst>
              <c:ext xmlns:c16="http://schemas.microsoft.com/office/drawing/2014/chart" uri="{C3380CC4-5D6E-409C-BE32-E72D297353CC}">
                <c16:uniqueId val="{00000003-0B67-4FCD-BE70-0F550FA5A339}"/>
              </c:ext>
            </c:extLst>
          </c:dPt>
          <c:dPt>
            <c:idx val="6"/>
            <c:invertIfNegative val="0"/>
            <c:bubble3D val="0"/>
            <c:spPr>
              <a:solidFill>
                <a:srgbClr val="FF0000"/>
              </a:solidFill>
              <a:ln>
                <a:solidFill>
                  <a:schemeClr val="accent1"/>
                </a:solidFill>
              </a:ln>
              <a:effectLst/>
            </c:spPr>
            <c:extLst>
              <c:ext xmlns:c16="http://schemas.microsoft.com/office/drawing/2014/chart" uri="{C3380CC4-5D6E-409C-BE32-E72D297353CC}">
                <c16:uniqueId val="{00000005-0B67-4FCD-BE70-0F550FA5A339}"/>
              </c:ext>
            </c:extLst>
          </c:dPt>
          <c:dPt>
            <c:idx val="7"/>
            <c:invertIfNegative val="0"/>
            <c:bubble3D val="0"/>
            <c:spPr>
              <a:solidFill>
                <a:srgbClr val="FF0000"/>
              </a:solidFill>
              <a:ln>
                <a:solidFill>
                  <a:schemeClr val="accent1"/>
                </a:solidFill>
              </a:ln>
              <a:effectLst/>
            </c:spPr>
            <c:extLst>
              <c:ext xmlns:c16="http://schemas.microsoft.com/office/drawing/2014/chart" uri="{C3380CC4-5D6E-409C-BE32-E72D297353CC}">
                <c16:uniqueId val="{00000007-0B67-4FCD-BE70-0F550FA5A339}"/>
              </c:ext>
            </c:extLst>
          </c:dPt>
          <c:dPt>
            <c:idx val="8"/>
            <c:invertIfNegative val="0"/>
            <c:bubble3D val="0"/>
            <c:spPr>
              <a:solidFill>
                <a:srgbClr val="FF0000"/>
              </a:solidFill>
              <a:ln>
                <a:solidFill>
                  <a:schemeClr val="accent1"/>
                </a:solidFill>
              </a:ln>
              <a:effectLst/>
            </c:spPr>
            <c:extLst>
              <c:ext xmlns:c16="http://schemas.microsoft.com/office/drawing/2014/chart" uri="{C3380CC4-5D6E-409C-BE32-E72D297353CC}">
                <c16:uniqueId val="{00000009-0B67-4FCD-BE70-0F550FA5A339}"/>
              </c:ext>
            </c:extLst>
          </c:dPt>
          <c:dPt>
            <c:idx val="9"/>
            <c:invertIfNegative val="0"/>
            <c:bubble3D val="0"/>
            <c:spPr>
              <a:solidFill>
                <a:srgbClr val="FF0000"/>
              </a:solidFill>
              <a:ln>
                <a:solidFill>
                  <a:schemeClr val="accent1"/>
                </a:solidFill>
              </a:ln>
              <a:effectLst/>
            </c:spPr>
            <c:extLst>
              <c:ext xmlns:c16="http://schemas.microsoft.com/office/drawing/2014/chart" uri="{C3380CC4-5D6E-409C-BE32-E72D297353CC}">
                <c16:uniqueId val="{0000000B-0B67-4FCD-BE70-0F550FA5A339}"/>
              </c:ext>
            </c:extLst>
          </c:dPt>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Sheet2!$O$5:$O$15</c:f>
              <c:strCache>
                <c:ptCount val="11"/>
                <c:pt idx="0">
                  <c:v>UG Dipl/Cert</c:v>
                </c:pt>
                <c:pt idx="1">
                  <c:v>Adv Diploma</c:v>
                </c:pt>
                <c:pt idx="2">
                  <c:v>UG Degree</c:v>
                </c:pt>
                <c:pt idx="3">
                  <c:v>Total UG</c:v>
                </c:pt>
                <c:pt idx="4">
                  <c:v>PG Dipl/Cert</c:v>
                </c:pt>
                <c:pt idx="5">
                  <c:v>Honours </c:v>
                </c:pt>
                <c:pt idx="6">
                  <c:v>Master's</c:v>
                </c:pt>
                <c:pt idx="7">
                  <c:v>Doctoral</c:v>
                </c:pt>
                <c:pt idx="8">
                  <c:v>Total PG</c:v>
                </c:pt>
                <c:pt idx="9">
                  <c:v>Occasional</c:v>
                </c:pt>
                <c:pt idx="10">
                  <c:v>Grand Total</c:v>
                </c:pt>
              </c:strCache>
            </c:strRef>
          </c:cat>
          <c:val>
            <c:numRef>
              <c:f>Sheet2!$P$5:$P$15</c:f>
              <c:numCache>
                <c:formatCode>0.0%</c:formatCode>
                <c:ptCount val="11"/>
                <c:pt idx="0">
                  <c:v>4.4825820257750726E-2</c:v>
                </c:pt>
                <c:pt idx="1">
                  <c:v>6.1204338693041649E-3</c:v>
                </c:pt>
                <c:pt idx="2">
                  <c:v>3.40849026821477E-2</c:v>
                </c:pt>
                <c:pt idx="3">
                  <c:v>3.6780158829446963E-2</c:v>
                </c:pt>
                <c:pt idx="4">
                  <c:v>-6.0999278215227437E-2</c:v>
                </c:pt>
                <c:pt idx="5">
                  <c:v>-1.2724385575414776E-2</c:v>
                </c:pt>
                <c:pt idx="6">
                  <c:v>-0.10202982169986663</c:v>
                </c:pt>
                <c:pt idx="7">
                  <c:v>-9.350087040122268E-2</c:v>
                </c:pt>
                <c:pt idx="8">
                  <c:v>-7.3348708559731746E-2</c:v>
                </c:pt>
                <c:pt idx="9">
                  <c:v>-0.15247313920945216</c:v>
                </c:pt>
                <c:pt idx="10">
                  <c:v>2.3663558826256148E-2</c:v>
                </c:pt>
              </c:numCache>
            </c:numRef>
          </c:val>
          <c:extLst>
            <c:ext xmlns:c16="http://schemas.microsoft.com/office/drawing/2014/chart" uri="{C3380CC4-5D6E-409C-BE32-E72D297353CC}">
              <c16:uniqueId val="{0000000C-0B67-4FCD-BE70-0F550FA5A339}"/>
            </c:ext>
          </c:extLst>
        </c:ser>
        <c:dLbls>
          <c:showLegendKey val="0"/>
          <c:showVal val="0"/>
          <c:showCatName val="0"/>
          <c:showSerName val="0"/>
          <c:showPercent val="0"/>
          <c:showBubbleSize val="0"/>
        </c:dLbls>
        <c:gapWidth val="219"/>
        <c:overlap val="-27"/>
        <c:axId val="436514752"/>
        <c:axId val="610303360"/>
      </c:barChart>
      <c:catAx>
        <c:axId val="43651475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610303360"/>
        <c:crosses val="autoZero"/>
        <c:auto val="1"/>
        <c:lblAlgn val="ctr"/>
        <c:lblOffset val="100"/>
        <c:noMultiLvlLbl val="0"/>
      </c:catAx>
      <c:valAx>
        <c:axId val="610303360"/>
        <c:scaling>
          <c:orientation val="minMax"/>
        </c:scaling>
        <c:delete val="0"/>
        <c:axPos val="l"/>
        <c:majorGridlines>
          <c:spPr>
            <a:ln w="9525" cap="flat" cmpd="sng" algn="ctr">
              <a:no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43651475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sz="1800">
          <a:latin typeface="Avenir Book" panose="020B0503020203020204" pitchFamily="34" charset="-78"/>
          <a:cs typeface="Avenir Book" panose="020B0503020203020204" pitchFamily="34" charset="-78"/>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FTent!$B$4</c:f>
              <c:strCache>
                <c:ptCount val="1"/>
                <c:pt idx="0">
                  <c:v>APP Targets</c:v>
                </c:pt>
              </c:strCache>
            </c:strRef>
          </c:tx>
          <c:spPr>
            <a:solidFill>
              <a:srgbClr val="4472C4">
                <a:lumMod val="75000"/>
              </a:srgbClr>
            </a:solidFill>
            <a:ln>
              <a:noFill/>
            </a:ln>
            <a:effectLst/>
          </c:spPr>
          <c:invertIfNegative val="0"/>
          <c:dLbls>
            <c:dLbl>
              <c:idx val="1"/>
              <c:layout>
                <c:manualLayout>
                  <c:x val="-4.5289855072463768E-2"/>
                  <c:y val="-7.07714083510261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567-4D69-95B8-544C766082D9}"/>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FTent!$C$3:$F$3</c:f>
              <c:numCache>
                <c:formatCode>General</c:formatCode>
                <c:ptCount val="4"/>
                <c:pt idx="0">
                  <c:v>2021</c:v>
                </c:pt>
                <c:pt idx="1">
                  <c:v>2022</c:v>
                </c:pt>
                <c:pt idx="2">
                  <c:v>2023</c:v>
                </c:pt>
                <c:pt idx="3">
                  <c:v>2024</c:v>
                </c:pt>
              </c:numCache>
            </c:numRef>
          </c:cat>
          <c:val>
            <c:numRef>
              <c:f>FTent!$C$4:$F$4</c:f>
              <c:numCache>
                <c:formatCode>#,##0</c:formatCode>
                <c:ptCount val="4"/>
                <c:pt idx="0">
                  <c:v>5460</c:v>
                </c:pt>
                <c:pt idx="1">
                  <c:v>6580</c:v>
                </c:pt>
                <c:pt idx="2">
                  <c:v>7185</c:v>
                </c:pt>
                <c:pt idx="3">
                  <c:v>7270</c:v>
                </c:pt>
              </c:numCache>
            </c:numRef>
          </c:val>
          <c:extLst>
            <c:ext xmlns:c16="http://schemas.microsoft.com/office/drawing/2014/chart" uri="{C3380CC4-5D6E-409C-BE32-E72D297353CC}">
              <c16:uniqueId val="{00000001-1567-4D69-95B8-544C766082D9}"/>
            </c:ext>
          </c:extLst>
        </c:ser>
        <c:ser>
          <c:idx val="1"/>
          <c:order val="1"/>
          <c:tx>
            <c:strRef>
              <c:f>FTent!$B$5</c:f>
              <c:strCache>
                <c:ptCount val="1"/>
                <c:pt idx="0">
                  <c:v>Actual enrolments</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FTent!$C$3:$F$3</c:f>
              <c:numCache>
                <c:formatCode>General</c:formatCode>
                <c:ptCount val="4"/>
                <c:pt idx="0">
                  <c:v>2021</c:v>
                </c:pt>
                <c:pt idx="1">
                  <c:v>2022</c:v>
                </c:pt>
                <c:pt idx="2">
                  <c:v>2023</c:v>
                </c:pt>
                <c:pt idx="3">
                  <c:v>2024</c:v>
                </c:pt>
              </c:numCache>
            </c:numRef>
          </c:cat>
          <c:val>
            <c:numRef>
              <c:f>FTent!$C$5:$F$5</c:f>
              <c:numCache>
                <c:formatCode>#\ ##0</c:formatCode>
                <c:ptCount val="4"/>
                <c:pt idx="0">
                  <c:v>5916</c:v>
                </c:pt>
                <c:pt idx="1">
                  <c:v>8555</c:v>
                </c:pt>
                <c:pt idx="2" formatCode="#,##0">
                  <c:v>6979</c:v>
                </c:pt>
                <c:pt idx="3" formatCode="#,##0">
                  <c:v>7968</c:v>
                </c:pt>
              </c:numCache>
            </c:numRef>
          </c:val>
          <c:extLst>
            <c:ext xmlns:c16="http://schemas.microsoft.com/office/drawing/2014/chart" uri="{C3380CC4-5D6E-409C-BE32-E72D297353CC}">
              <c16:uniqueId val="{00000002-1567-4D69-95B8-544C766082D9}"/>
            </c:ext>
          </c:extLst>
        </c:ser>
        <c:dLbls>
          <c:showLegendKey val="0"/>
          <c:showVal val="0"/>
          <c:showCatName val="0"/>
          <c:showSerName val="0"/>
          <c:showPercent val="0"/>
          <c:showBubbleSize val="0"/>
        </c:dLbls>
        <c:gapWidth val="219"/>
        <c:overlap val="-27"/>
        <c:axId val="811833984"/>
        <c:axId val="112257072"/>
      </c:barChart>
      <c:lineChart>
        <c:grouping val="standard"/>
        <c:varyColors val="0"/>
        <c:ser>
          <c:idx val="2"/>
          <c:order val="2"/>
          <c:tx>
            <c:strRef>
              <c:f>FTent!$B$6</c:f>
              <c:strCache>
                <c:ptCount val="1"/>
                <c:pt idx="0">
                  <c:v>% Deviation from APP Targets</c:v>
                </c:pt>
              </c:strCache>
            </c:strRef>
          </c:tx>
          <c:spPr>
            <a:ln w="28575" cap="rnd">
              <a:solidFill>
                <a:srgbClr val="FF0000"/>
              </a:solidFill>
              <a:round/>
            </a:ln>
            <a:effectLst/>
          </c:spPr>
          <c:marker>
            <c:symbol val="none"/>
          </c:marker>
          <c:dLbls>
            <c:dLbl>
              <c:idx val="0"/>
              <c:layout>
                <c:manualLayout>
                  <c:x val="5.2083333333333252E-2"/>
                  <c:y val="3.538570417551244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567-4D69-95B8-544C766082D9}"/>
                </c:ext>
              </c:extLst>
            </c:dLbl>
            <c:dLbl>
              <c:idx val="1"/>
              <c:layout>
                <c:manualLayout>
                  <c:x val="-7.6992753623188567E-2"/>
                  <c:y val="-5.6617126680820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567-4D69-95B8-544C766082D9}"/>
                </c:ext>
              </c:extLst>
            </c:dLbl>
            <c:dLbl>
              <c:idx val="2"/>
              <c:layout>
                <c:manualLayout>
                  <c:x val="5.2083333333333252E-2"/>
                  <c:y val="7.07714083510261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567-4D69-95B8-544C766082D9}"/>
                </c:ext>
              </c:extLst>
            </c:dLbl>
            <c:dLbl>
              <c:idx val="3"/>
              <c:layout>
                <c:manualLayout>
                  <c:x val="4.9818840579710311E-2"/>
                  <c:y val="1.06157112526539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567-4D69-95B8-544C766082D9}"/>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FTent!$C$3:$F$3</c:f>
              <c:numCache>
                <c:formatCode>General</c:formatCode>
                <c:ptCount val="4"/>
                <c:pt idx="0">
                  <c:v>2021</c:v>
                </c:pt>
                <c:pt idx="1">
                  <c:v>2022</c:v>
                </c:pt>
                <c:pt idx="2">
                  <c:v>2023</c:v>
                </c:pt>
                <c:pt idx="3">
                  <c:v>2024</c:v>
                </c:pt>
              </c:numCache>
            </c:numRef>
          </c:cat>
          <c:val>
            <c:numRef>
              <c:f>FTent!$C$6:$F$6</c:f>
              <c:numCache>
                <c:formatCode>0.0%</c:formatCode>
                <c:ptCount val="4"/>
                <c:pt idx="0">
                  <c:v>8.3516483516483511E-2</c:v>
                </c:pt>
                <c:pt idx="1">
                  <c:v>0.30015197568389057</c:v>
                </c:pt>
                <c:pt idx="2">
                  <c:v>-2.8670842032011135E-2</c:v>
                </c:pt>
                <c:pt idx="3" formatCode="0%">
                  <c:v>9.601100412654745E-2</c:v>
                </c:pt>
              </c:numCache>
            </c:numRef>
          </c:val>
          <c:smooth val="0"/>
          <c:extLst>
            <c:ext xmlns:c16="http://schemas.microsoft.com/office/drawing/2014/chart" uri="{C3380CC4-5D6E-409C-BE32-E72D297353CC}">
              <c16:uniqueId val="{00000007-1567-4D69-95B8-544C766082D9}"/>
            </c:ext>
          </c:extLst>
        </c:ser>
        <c:dLbls>
          <c:showLegendKey val="0"/>
          <c:showVal val="0"/>
          <c:showCatName val="0"/>
          <c:showSerName val="0"/>
          <c:showPercent val="0"/>
          <c:showBubbleSize val="0"/>
        </c:dLbls>
        <c:marker val="1"/>
        <c:smooth val="0"/>
        <c:axId val="811827488"/>
        <c:axId val="112256112"/>
      </c:lineChart>
      <c:catAx>
        <c:axId val="811833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12257072"/>
        <c:crosses val="autoZero"/>
        <c:auto val="1"/>
        <c:lblAlgn val="ctr"/>
        <c:lblOffset val="100"/>
        <c:noMultiLvlLbl val="0"/>
      </c:catAx>
      <c:valAx>
        <c:axId val="112257072"/>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11833984"/>
        <c:crosses val="autoZero"/>
        <c:crossBetween val="between"/>
      </c:valAx>
      <c:valAx>
        <c:axId val="112256112"/>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11827488"/>
        <c:crosses val="max"/>
        <c:crossBetween val="between"/>
      </c:valAx>
      <c:catAx>
        <c:axId val="811827488"/>
        <c:scaling>
          <c:orientation val="minMax"/>
        </c:scaling>
        <c:delete val="1"/>
        <c:axPos val="b"/>
        <c:numFmt formatCode="General" sourceLinked="1"/>
        <c:majorTickMark val="none"/>
        <c:minorTickMark val="none"/>
        <c:tickLblPos val="nextTo"/>
        <c:crossAx val="112256112"/>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sz="2000"/>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Sheet6!$K$19</c:f>
              <c:strCache>
                <c:ptCount val="1"/>
                <c:pt idx="0">
                  <c:v>Q1-3</c:v>
                </c:pt>
              </c:strCache>
            </c:strRef>
          </c:tx>
          <c:spPr>
            <a:solidFill>
              <a:schemeClr val="accent1">
                <a:lumMod val="75000"/>
              </a:schemeClr>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Sheet6!$L$18:$P$18</c:f>
              <c:numCache>
                <c:formatCode>General</c:formatCode>
                <c:ptCount val="5"/>
                <c:pt idx="0">
                  <c:v>2020</c:v>
                </c:pt>
                <c:pt idx="1">
                  <c:v>2021</c:v>
                </c:pt>
                <c:pt idx="2">
                  <c:v>2022</c:v>
                </c:pt>
                <c:pt idx="3">
                  <c:v>2023</c:v>
                </c:pt>
                <c:pt idx="4">
                  <c:v>2024</c:v>
                </c:pt>
              </c:numCache>
            </c:numRef>
          </c:cat>
          <c:val>
            <c:numRef>
              <c:f>Sheet6!$L$19:$P$19</c:f>
              <c:numCache>
                <c:formatCode>0%</c:formatCode>
                <c:ptCount val="5"/>
                <c:pt idx="0">
                  <c:v>0.52427184466019416</c:v>
                </c:pt>
                <c:pt idx="1">
                  <c:v>0.55728854229154168</c:v>
                </c:pt>
                <c:pt idx="2">
                  <c:v>0.6504287538770297</c:v>
                </c:pt>
                <c:pt idx="3">
                  <c:v>0.61375000000000002</c:v>
                </c:pt>
                <c:pt idx="4">
                  <c:v>0.57280701754385965</c:v>
                </c:pt>
              </c:numCache>
            </c:numRef>
          </c:val>
          <c:extLst>
            <c:ext xmlns:c16="http://schemas.microsoft.com/office/drawing/2014/chart" uri="{C3380CC4-5D6E-409C-BE32-E72D297353CC}">
              <c16:uniqueId val="{00000000-CCDA-403B-B927-AFE4352F764D}"/>
            </c:ext>
          </c:extLst>
        </c:ser>
        <c:ser>
          <c:idx val="1"/>
          <c:order val="1"/>
          <c:tx>
            <c:strRef>
              <c:f>Sheet6!$K$20</c:f>
              <c:strCache>
                <c:ptCount val="1"/>
                <c:pt idx="0">
                  <c:v>Q4-5</c:v>
                </c:pt>
              </c:strCache>
            </c:strRef>
          </c:tx>
          <c:spPr>
            <a:solidFill>
              <a:schemeClr val="bg1">
                <a:lumMod val="65000"/>
              </a:schemeClr>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Sheet6!$L$18:$P$18</c:f>
              <c:numCache>
                <c:formatCode>General</c:formatCode>
                <c:ptCount val="5"/>
                <c:pt idx="0">
                  <c:v>2020</c:v>
                </c:pt>
                <c:pt idx="1">
                  <c:v>2021</c:v>
                </c:pt>
                <c:pt idx="2">
                  <c:v>2022</c:v>
                </c:pt>
                <c:pt idx="3">
                  <c:v>2023</c:v>
                </c:pt>
                <c:pt idx="4">
                  <c:v>2024</c:v>
                </c:pt>
              </c:numCache>
            </c:numRef>
          </c:cat>
          <c:val>
            <c:numRef>
              <c:f>Sheet6!$L$20:$P$20</c:f>
              <c:numCache>
                <c:formatCode>0%</c:formatCode>
                <c:ptCount val="5"/>
                <c:pt idx="0">
                  <c:v>0.3957046190055899</c:v>
                </c:pt>
                <c:pt idx="1">
                  <c:v>0.36352729454109178</c:v>
                </c:pt>
                <c:pt idx="2">
                  <c:v>0.28279511038131727</c:v>
                </c:pt>
                <c:pt idx="3">
                  <c:v>0.31324999999999997</c:v>
                </c:pt>
                <c:pt idx="4">
                  <c:v>0.33099415204678362</c:v>
                </c:pt>
              </c:numCache>
            </c:numRef>
          </c:val>
          <c:extLst>
            <c:ext xmlns:c16="http://schemas.microsoft.com/office/drawing/2014/chart" uri="{C3380CC4-5D6E-409C-BE32-E72D297353CC}">
              <c16:uniqueId val="{00000001-CCDA-403B-B927-AFE4352F764D}"/>
            </c:ext>
          </c:extLst>
        </c:ser>
        <c:ser>
          <c:idx val="2"/>
          <c:order val="2"/>
          <c:tx>
            <c:strRef>
              <c:f>Sheet6!$K$21</c:f>
              <c:strCache>
                <c:ptCount val="1"/>
                <c:pt idx="0">
                  <c:v>Private/Other</c:v>
                </c:pt>
              </c:strCache>
            </c:strRef>
          </c:tx>
          <c:spPr>
            <a:solidFill>
              <a:srgbClr val="FFC000"/>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Sheet6!$L$18:$P$18</c:f>
              <c:numCache>
                <c:formatCode>General</c:formatCode>
                <c:ptCount val="5"/>
                <c:pt idx="0">
                  <c:v>2020</c:v>
                </c:pt>
                <c:pt idx="1">
                  <c:v>2021</c:v>
                </c:pt>
                <c:pt idx="2">
                  <c:v>2022</c:v>
                </c:pt>
                <c:pt idx="3">
                  <c:v>2023</c:v>
                </c:pt>
                <c:pt idx="4">
                  <c:v>2024</c:v>
                </c:pt>
              </c:numCache>
            </c:numRef>
          </c:cat>
          <c:val>
            <c:numRef>
              <c:f>Sheet6!$L$21:$P$21</c:f>
              <c:numCache>
                <c:formatCode>0%</c:formatCode>
                <c:ptCount val="5"/>
                <c:pt idx="0">
                  <c:v>8.0023536334215939E-2</c:v>
                </c:pt>
                <c:pt idx="1">
                  <c:v>7.9184163167366525E-2</c:v>
                </c:pt>
                <c:pt idx="2">
                  <c:v>6.6776135741652989E-2</c:v>
                </c:pt>
                <c:pt idx="3">
                  <c:v>7.2999999999999995E-2</c:v>
                </c:pt>
                <c:pt idx="4">
                  <c:v>9.6198830409356728E-2</c:v>
                </c:pt>
              </c:numCache>
            </c:numRef>
          </c:val>
          <c:extLst>
            <c:ext xmlns:c16="http://schemas.microsoft.com/office/drawing/2014/chart" uri="{C3380CC4-5D6E-409C-BE32-E72D297353CC}">
              <c16:uniqueId val="{00000002-CCDA-403B-B927-AFE4352F764D}"/>
            </c:ext>
          </c:extLst>
        </c:ser>
        <c:dLbls>
          <c:showLegendKey val="0"/>
          <c:showVal val="0"/>
          <c:showCatName val="0"/>
          <c:showSerName val="0"/>
          <c:showPercent val="0"/>
          <c:showBubbleSize val="0"/>
        </c:dLbls>
        <c:gapWidth val="150"/>
        <c:overlap val="100"/>
        <c:axId val="733311360"/>
        <c:axId val="844632432"/>
      </c:barChart>
      <c:catAx>
        <c:axId val="73331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844632432"/>
        <c:crosses val="autoZero"/>
        <c:auto val="1"/>
        <c:lblAlgn val="ctr"/>
        <c:lblOffset val="100"/>
        <c:noMultiLvlLbl val="0"/>
      </c:catAx>
      <c:valAx>
        <c:axId val="844632432"/>
        <c:scaling>
          <c:orientation val="minMax"/>
          <c:max val="1"/>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333113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sz="2000"/>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'[Tables for Academic Size and Shape APP 2024 Tables 1 to 24.xlsx]Table 3'!$B$14</c:f>
              <c:strCache>
                <c:ptCount val="1"/>
                <c:pt idx="0">
                  <c:v>African</c:v>
                </c:pt>
              </c:strCache>
            </c:strRef>
          </c:tx>
          <c:spPr>
            <a:solidFill>
              <a:schemeClr val="accent1">
                <a:lumMod val="75000"/>
              </a:schemeClr>
            </a:solidFill>
            <a:ln>
              <a:noFill/>
            </a:ln>
            <a:effectLst/>
          </c:spPr>
          <c:invertIfNegative val="0"/>
          <c:dLbls>
            <c:numFmt formatCode="0%" sourceLinked="0"/>
            <c:spPr>
              <a:solidFill>
                <a:srgbClr val="4472C4">
                  <a:lumMod val="20000"/>
                  <a:lumOff val="80000"/>
                </a:srgbClr>
              </a:solid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for Academic Size and Shape APP 2024 Tables 1 to 24.xlsx]Table 3'!$C$13:$G$13</c:f>
              <c:strCache>
                <c:ptCount val="5"/>
                <c:pt idx="0">
                  <c:v>2020</c:v>
                </c:pt>
                <c:pt idx="1">
                  <c:v>2021</c:v>
                </c:pt>
                <c:pt idx="2">
                  <c:v>2022</c:v>
                </c:pt>
                <c:pt idx="3">
                  <c:v>2023</c:v>
                </c:pt>
                <c:pt idx="4">
                  <c:v>2024</c:v>
                </c:pt>
              </c:strCache>
            </c:strRef>
          </c:cat>
          <c:val>
            <c:numRef>
              <c:f>'[Tables for Academic Size and Shape APP 2024 Tables 1 to 24.xlsx]Table 3'!$C$14:$G$14</c:f>
              <c:numCache>
                <c:formatCode>0%</c:formatCode>
                <c:ptCount val="5"/>
                <c:pt idx="0">
                  <c:v>0.74766099842928357</c:v>
                </c:pt>
                <c:pt idx="1">
                  <c:v>0.78079704052463428</c:v>
                </c:pt>
                <c:pt idx="2">
                  <c:v>0.82288929421584689</c:v>
                </c:pt>
                <c:pt idx="3">
                  <c:v>0.85</c:v>
                </c:pt>
                <c:pt idx="4">
                  <c:v>0.86775599128540304</c:v>
                </c:pt>
              </c:numCache>
            </c:numRef>
          </c:val>
          <c:extLst>
            <c:ext xmlns:c16="http://schemas.microsoft.com/office/drawing/2014/chart" uri="{C3380CC4-5D6E-409C-BE32-E72D297353CC}">
              <c16:uniqueId val="{00000000-442B-40DE-8480-60A42AD246DA}"/>
            </c:ext>
          </c:extLst>
        </c:ser>
        <c:ser>
          <c:idx val="1"/>
          <c:order val="1"/>
          <c:tx>
            <c:strRef>
              <c:f>'[Tables for Academic Size and Shape APP 2024 Tables 1 to 24.xlsx]Table 3'!$B$15</c:f>
              <c:strCache>
                <c:ptCount val="1"/>
                <c:pt idx="0">
                  <c:v>Coloured</c:v>
                </c:pt>
              </c:strCache>
            </c:strRef>
          </c:tx>
          <c:spPr>
            <a:solidFill>
              <a:srgbClr val="ED7D31">
                <a:lumMod val="60000"/>
                <a:lumOff val="40000"/>
              </a:srgb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for Academic Size and Shape APP 2024 Tables 1 to 24.xlsx]Table 3'!$C$13:$G$13</c:f>
              <c:strCache>
                <c:ptCount val="5"/>
                <c:pt idx="0">
                  <c:v>2020</c:v>
                </c:pt>
                <c:pt idx="1">
                  <c:v>2021</c:v>
                </c:pt>
                <c:pt idx="2">
                  <c:v>2022</c:v>
                </c:pt>
                <c:pt idx="3">
                  <c:v>2023</c:v>
                </c:pt>
                <c:pt idx="4">
                  <c:v>2024</c:v>
                </c:pt>
              </c:strCache>
            </c:strRef>
          </c:cat>
          <c:val>
            <c:numRef>
              <c:f>'[Tables for Academic Size and Shape APP 2024 Tables 1 to 24.xlsx]Table 3'!$C$15:$G$15</c:f>
              <c:numCache>
                <c:formatCode>0%</c:formatCode>
                <c:ptCount val="5"/>
                <c:pt idx="0">
                  <c:v>0.11667691046916616</c:v>
                </c:pt>
                <c:pt idx="1">
                  <c:v>0.10274087775348915</c:v>
                </c:pt>
                <c:pt idx="2">
                  <c:v>8.5232015333724917E-2</c:v>
                </c:pt>
                <c:pt idx="3">
                  <c:v>7.0000000000000007E-2</c:v>
                </c:pt>
                <c:pt idx="4">
                  <c:v>6.4612511671335193E-2</c:v>
                </c:pt>
              </c:numCache>
            </c:numRef>
          </c:val>
          <c:extLst>
            <c:ext xmlns:c16="http://schemas.microsoft.com/office/drawing/2014/chart" uri="{C3380CC4-5D6E-409C-BE32-E72D297353CC}">
              <c16:uniqueId val="{00000001-442B-40DE-8480-60A42AD246DA}"/>
            </c:ext>
          </c:extLst>
        </c:ser>
        <c:ser>
          <c:idx val="2"/>
          <c:order val="2"/>
          <c:tx>
            <c:strRef>
              <c:f>'[Tables for Academic Size and Shape APP 2024 Tables 1 to 24.xlsx]Table 3'!$B$16</c:f>
              <c:strCache>
                <c:ptCount val="1"/>
                <c:pt idx="0">
                  <c:v>Indian</c:v>
                </c:pt>
              </c:strCache>
            </c:strRef>
          </c:tx>
          <c:spPr>
            <a:solidFill>
              <a:schemeClr val="accent3"/>
            </a:solidFill>
            <a:ln>
              <a:noFill/>
            </a:ln>
            <a:effectLst/>
          </c:spPr>
          <c:invertIfNegative val="0"/>
          <c:dLbls>
            <c:dLbl>
              <c:idx val="0"/>
              <c:layout>
                <c:manualLayout>
                  <c:x val="0"/>
                  <c:y val="-3.81679389312977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DF9-4824-83B4-CD41E932E933}"/>
                </c:ext>
              </c:extLst>
            </c:dLbl>
            <c:dLbl>
              <c:idx val="1"/>
              <c:layout>
                <c:manualLayout>
                  <c:x val="0"/>
                  <c:y val="-4.24088210347752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F9-4824-83B4-CD41E932E933}"/>
                </c:ext>
              </c:extLst>
            </c:dLbl>
            <c:dLbl>
              <c:idx val="2"/>
              <c:layout>
                <c:manualLayout>
                  <c:x val="-6.7114093959732366E-3"/>
                  <c:y val="-3.8167938931297718E-2"/>
                </c:manualLayout>
              </c:layout>
              <c:showLegendKey val="0"/>
              <c:showVal val="1"/>
              <c:showCatName val="0"/>
              <c:showSerName val="0"/>
              <c:showPercent val="0"/>
              <c:showBubbleSize val="0"/>
              <c:extLst>
                <c:ext xmlns:c15="http://schemas.microsoft.com/office/drawing/2012/chart" uri="{CE6537A1-D6FC-4f65-9D91-7224C49458BB}">
                  <c15:layout>
                    <c:manualLayout>
                      <c:w val="3.8020222304426712E-2"/>
                      <c:h val="8.4754195801860652E-2"/>
                    </c:manualLayout>
                  </c15:layout>
                </c:ext>
                <c:ext xmlns:c16="http://schemas.microsoft.com/office/drawing/2014/chart" uri="{C3380CC4-5D6E-409C-BE32-E72D297353CC}">
                  <c16:uniqueId val="{00000002-FDF9-4824-83B4-CD41E932E933}"/>
                </c:ext>
              </c:extLst>
            </c:dLbl>
            <c:dLbl>
              <c:idx val="3"/>
              <c:layout>
                <c:manualLayout>
                  <c:x val="-2.2371364653243847E-3"/>
                  <c:y val="-3.81679389312977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DF9-4824-83B4-CD41E932E933}"/>
                </c:ext>
              </c:extLst>
            </c:dLbl>
            <c:dLbl>
              <c:idx val="4"/>
              <c:layout>
                <c:manualLayout>
                  <c:x val="0"/>
                  <c:y val="-3.81679389312977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DF9-4824-83B4-CD41E932E933}"/>
                </c:ext>
              </c:extLst>
            </c:dLbl>
            <c:numFmt formatCode="0%"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for Academic Size and Shape APP 2024 Tables 1 to 24.xlsx]Table 3'!$C$13:$G$13</c:f>
              <c:strCache>
                <c:ptCount val="5"/>
                <c:pt idx="0">
                  <c:v>2020</c:v>
                </c:pt>
                <c:pt idx="1">
                  <c:v>2021</c:v>
                </c:pt>
                <c:pt idx="2">
                  <c:v>2022</c:v>
                </c:pt>
                <c:pt idx="3">
                  <c:v>2023</c:v>
                </c:pt>
                <c:pt idx="4">
                  <c:v>2024</c:v>
                </c:pt>
              </c:strCache>
            </c:strRef>
          </c:cat>
          <c:val>
            <c:numRef>
              <c:f>'[Tables for Academic Size and Shape APP 2024 Tables 1 to 24.xlsx]Table 3'!$C$16:$G$16</c:f>
              <c:numCache>
                <c:formatCode>0%</c:formatCode>
                <c:ptCount val="5"/>
                <c:pt idx="0">
                  <c:v>1.1370620774431468E-2</c:v>
                </c:pt>
                <c:pt idx="1">
                  <c:v>1.0694467798890196E-2</c:v>
                </c:pt>
                <c:pt idx="2">
                  <c:v>1.029461773889387E-2</c:v>
                </c:pt>
                <c:pt idx="3">
                  <c:v>0.01</c:v>
                </c:pt>
                <c:pt idx="4">
                  <c:v>9.6171802054154983E-3</c:v>
                </c:pt>
              </c:numCache>
            </c:numRef>
          </c:val>
          <c:extLst>
            <c:ext xmlns:c16="http://schemas.microsoft.com/office/drawing/2014/chart" uri="{C3380CC4-5D6E-409C-BE32-E72D297353CC}">
              <c16:uniqueId val="{00000007-442B-40DE-8480-60A42AD246DA}"/>
            </c:ext>
          </c:extLst>
        </c:ser>
        <c:ser>
          <c:idx val="3"/>
          <c:order val="3"/>
          <c:tx>
            <c:strRef>
              <c:f>'[Tables for Academic Size and Shape APP 2024 Tables 1 to 24.xlsx]Table 3'!$B$17</c:f>
              <c:strCache>
                <c:ptCount val="1"/>
                <c:pt idx="0">
                  <c:v>White</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for Academic Size and Shape APP 2024 Tables 1 to 24.xlsx]Table 3'!$C$13:$G$13</c:f>
              <c:strCache>
                <c:ptCount val="5"/>
                <c:pt idx="0">
                  <c:v>2020</c:v>
                </c:pt>
                <c:pt idx="1">
                  <c:v>2021</c:v>
                </c:pt>
                <c:pt idx="2">
                  <c:v>2022</c:v>
                </c:pt>
                <c:pt idx="3">
                  <c:v>2023</c:v>
                </c:pt>
                <c:pt idx="4">
                  <c:v>2024</c:v>
                </c:pt>
              </c:strCache>
            </c:strRef>
          </c:cat>
          <c:val>
            <c:numRef>
              <c:f>'[Tables for Academic Size and Shape APP 2024 Tables 1 to 24.xlsx]Table 3'!$C$17:$G$17</c:f>
              <c:numCache>
                <c:formatCode>0%</c:formatCode>
                <c:ptCount val="5"/>
                <c:pt idx="0">
                  <c:v>0.12429147032711876</c:v>
                </c:pt>
                <c:pt idx="1">
                  <c:v>0.10576761392298638</c:v>
                </c:pt>
                <c:pt idx="2">
                  <c:v>8.1584072711534297E-2</c:v>
                </c:pt>
                <c:pt idx="3">
                  <c:v>7.0000000000000007E-2</c:v>
                </c:pt>
                <c:pt idx="4">
                  <c:v>5.8014316837846247E-2</c:v>
                </c:pt>
              </c:numCache>
            </c:numRef>
          </c:val>
          <c:extLst>
            <c:ext xmlns:c16="http://schemas.microsoft.com/office/drawing/2014/chart" uri="{C3380CC4-5D6E-409C-BE32-E72D297353CC}">
              <c16:uniqueId val="{00000008-442B-40DE-8480-60A42AD246DA}"/>
            </c:ext>
          </c:extLst>
        </c:ser>
        <c:dLbls>
          <c:showLegendKey val="0"/>
          <c:showVal val="0"/>
          <c:showCatName val="0"/>
          <c:showSerName val="0"/>
          <c:showPercent val="0"/>
          <c:showBubbleSize val="0"/>
        </c:dLbls>
        <c:gapWidth val="0"/>
        <c:axId val="2103780592"/>
        <c:axId val="2103781424"/>
      </c:barChart>
      <c:catAx>
        <c:axId val="2103780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2103781424"/>
        <c:crosses val="autoZero"/>
        <c:auto val="1"/>
        <c:lblAlgn val="ctr"/>
        <c:lblOffset val="100"/>
        <c:noMultiLvlLbl val="0"/>
      </c:catAx>
      <c:valAx>
        <c:axId val="21037814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21037805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sz="1600">
          <a:latin typeface="Avenir Book" panose="020B0503020203020204" pitchFamily="34" charset="-78"/>
          <a:cs typeface="Avenir Book" panose="020B0503020203020204" pitchFamily="34" charset="-78"/>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'[Tables for Academic Size and Shape APP 2024 Tables 1 to 24.xlsx]Table 4'!$B$12</c:f>
              <c:strCache>
                <c:ptCount val="1"/>
                <c:pt idx="0">
                  <c:v>Female</c:v>
                </c:pt>
              </c:strCache>
            </c:strRef>
          </c:tx>
          <c:spPr>
            <a:solidFill>
              <a:srgbClr val="4472C4">
                <a:lumMod val="75000"/>
              </a:srgb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2000" b="0" i="0" u="none" strike="noStrike" kern="1200" baseline="0">
                    <a:solidFill>
                      <a:schemeClr val="lt1"/>
                    </a:solidFill>
                    <a:latin typeface="Avenir Book" panose="020B0503020203020204" pitchFamily="34" charset="-78"/>
                    <a:ea typeface="+mn-ea"/>
                    <a:cs typeface="Avenir Book" panose="020B0503020203020204" pitchFamily="34" charset="-78"/>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'[Tables for Academic Size and Shape APP 2024 Tables 1 to 24.xlsx]Table 4'!$C$11:$G$11</c:f>
              <c:strCache>
                <c:ptCount val="5"/>
                <c:pt idx="0">
                  <c:v>2020</c:v>
                </c:pt>
                <c:pt idx="1">
                  <c:v>2021</c:v>
                </c:pt>
                <c:pt idx="2">
                  <c:v>2022</c:v>
                </c:pt>
                <c:pt idx="3">
                  <c:v>2023</c:v>
                </c:pt>
                <c:pt idx="4">
                  <c:v>2024</c:v>
                </c:pt>
              </c:strCache>
            </c:strRef>
          </c:cat>
          <c:val>
            <c:numRef>
              <c:f>'[Tables for Academic Size and Shape APP 2024 Tables 1 to 24.xlsx]Table 4'!$C$12:$G$12</c:f>
              <c:numCache>
                <c:formatCode>0%</c:formatCode>
                <c:ptCount val="5"/>
                <c:pt idx="0">
                  <c:v>0.53684354298982451</c:v>
                </c:pt>
                <c:pt idx="1">
                  <c:v>0.55258113334454351</c:v>
                </c:pt>
                <c:pt idx="2">
                  <c:v>0.57128712871287124</c:v>
                </c:pt>
                <c:pt idx="3">
                  <c:v>0.5853250402551069</c:v>
                </c:pt>
                <c:pt idx="4">
                  <c:v>0.6</c:v>
                </c:pt>
              </c:numCache>
            </c:numRef>
          </c:val>
          <c:extLst>
            <c:ext xmlns:c16="http://schemas.microsoft.com/office/drawing/2014/chart" uri="{C3380CC4-5D6E-409C-BE32-E72D297353CC}">
              <c16:uniqueId val="{00000000-112B-4BC5-8DBB-29C06A32E480}"/>
            </c:ext>
          </c:extLst>
        </c:ser>
        <c:ser>
          <c:idx val="1"/>
          <c:order val="1"/>
          <c:tx>
            <c:strRef>
              <c:f>'[Tables for Academic Size and Shape APP 2024 Tables 1 to 24.xlsx]Table 4'!$B$13</c:f>
              <c:strCache>
                <c:ptCount val="1"/>
                <c:pt idx="0">
                  <c:v>Male</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2000" b="0" i="0" u="none" strike="noStrike" kern="1200" baseline="0">
                    <a:solidFill>
                      <a:schemeClr val="tx2">
                        <a:lumMod val="50000"/>
                      </a:schemeClr>
                    </a:solidFill>
                    <a:latin typeface="Avenir Book" panose="020B0503020203020204" pitchFamily="34" charset="-78"/>
                    <a:ea typeface="+mn-ea"/>
                    <a:cs typeface="Avenir Book" panose="020B0503020203020204" pitchFamily="34" charset="-78"/>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'[Tables for Academic Size and Shape APP 2024 Tables 1 to 24.xlsx]Table 4'!$C$11:$G$11</c:f>
              <c:strCache>
                <c:ptCount val="5"/>
                <c:pt idx="0">
                  <c:v>2020</c:v>
                </c:pt>
                <c:pt idx="1">
                  <c:v>2021</c:v>
                </c:pt>
                <c:pt idx="2">
                  <c:v>2022</c:v>
                </c:pt>
                <c:pt idx="3">
                  <c:v>2023</c:v>
                </c:pt>
                <c:pt idx="4">
                  <c:v>2024</c:v>
                </c:pt>
              </c:strCache>
            </c:strRef>
          </c:cat>
          <c:val>
            <c:numRef>
              <c:f>'[Tables for Academic Size and Shape APP 2024 Tables 1 to 24.xlsx]Table 4'!$C$13:$G$13</c:f>
              <c:numCache>
                <c:formatCode>0%</c:formatCode>
                <c:ptCount val="5"/>
                <c:pt idx="0">
                  <c:v>0.46315645701017549</c:v>
                </c:pt>
                <c:pt idx="1">
                  <c:v>0.44741886665545655</c:v>
                </c:pt>
                <c:pt idx="2">
                  <c:v>0.42871287128712871</c:v>
                </c:pt>
                <c:pt idx="3">
                  <c:v>0.4146749597448931</c:v>
                </c:pt>
                <c:pt idx="4">
                  <c:v>0.4</c:v>
                </c:pt>
              </c:numCache>
            </c:numRef>
          </c:val>
          <c:extLst>
            <c:ext xmlns:c16="http://schemas.microsoft.com/office/drawing/2014/chart" uri="{C3380CC4-5D6E-409C-BE32-E72D297353CC}">
              <c16:uniqueId val="{00000001-112B-4BC5-8DBB-29C06A32E480}"/>
            </c:ext>
          </c:extLst>
        </c:ser>
        <c:dLbls>
          <c:dLblPos val="ctr"/>
          <c:showLegendKey val="0"/>
          <c:showVal val="1"/>
          <c:showCatName val="0"/>
          <c:showSerName val="0"/>
          <c:showPercent val="0"/>
          <c:showBubbleSize val="0"/>
        </c:dLbls>
        <c:gapWidth val="79"/>
        <c:overlap val="100"/>
        <c:axId val="2120092880"/>
        <c:axId val="2120090384"/>
      </c:barChart>
      <c:catAx>
        <c:axId val="21200928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2120090384"/>
        <c:crosses val="autoZero"/>
        <c:auto val="1"/>
        <c:lblAlgn val="ctr"/>
        <c:lblOffset val="100"/>
        <c:noMultiLvlLbl val="0"/>
      </c:catAx>
      <c:valAx>
        <c:axId val="2120090384"/>
        <c:scaling>
          <c:orientation val="minMax"/>
          <c:max val="1"/>
        </c:scaling>
        <c:delete val="1"/>
        <c:axPos val="l"/>
        <c:numFmt formatCode="0%" sourceLinked="1"/>
        <c:majorTickMark val="none"/>
        <c:minorTickMark val="none"/>
        <c:tickLblPos val="nextTo"/>
        <c:crossAx val="212009288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legend>
    <c:plotVisOnly val="1"/>
    <c:dispBlanksAs val="gap"/>
    <c:showDLblsOverMax val="0"/>
  </c:chart>
  <c:spPr>
    <a:solidFill>
      <a:schemeClr val="lt1"/>
    </a:solidFill>
    <a:ln w="9525" cap="flat" cmpd="sng" algn="ctr">
      <a:solidFill>
        <a:schemeClr val="tx1"/>
      </a:solidFill>
      <a:round/>
    </a:ln>
    <a:effectLst/>
  </c:spPr>
  <c:txPr>
    <a:bodyPr/>
    <a:lstStyle/>
    <a:p>
      <a:pPr>
        <a:defRPr>
          <a:latin typeface="Avenir Book" panose="020B0503020203020204" pitchFamily="34" charset="-78"/>
          <a:cs typeface="Avenir Book" panose="020B0503020203020204" pitchFamily="34" charset="-78"/>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[HEATHER EMC DATA PACKAGE 2024 18 MAR 2024 ver1.xlsx]UNIVERSITY!PivotTable22</c:name>
    <c:fmtId val="5"/>
  </c:pivotSource>
  <c:chart>
    <c:autoTitleDeleted val="1"/>
    <c:pivotFmts>
      <c:pivotFmt>
        <c:idx val="0"/>
        <c:spPr>
          <a:solidFill>
            <a:schemeClr val="accent1">
              <a:lumMod val="75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bg1">
              <a:lumMod val="5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tx2">
              <a:lumMod val="20000"/>
              <a:lumOff val="8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tx1"/>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lumMod val="75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FFC000"/>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bg1">
              <a:lumMod val="5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tx2">
              <a:lumMod val="20000"/>
              <a:lumOff val="8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tx1"/>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1">
              <a:lumMod val="75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FFC000"/>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bg1">
              <a:lumMod val="5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tx2">
              <a:lumMod val="20000"/>
              <a:lumOff val="8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tx1"/>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1">
              <a:lumMod val="75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FFC000"/>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bg1">
              <a:lumMod val="5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tx2">
              <a:lumMod val="20000"/>
              <a:lumOff val="8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tx1"/>
          </a:solidFill>
          <a:ln>
            <a:noFill/>
          </a:ln>
          <a:effectLst/>
        </c:spPr>
        <c:marker>
          <c:symbol val="none"/>
        </c:marker>
        <c:dLbl>
          <c:idx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UNIVERSITY!$J$364:$J$365</c:f>
              <c:strCache>
                <c:ptCount val="1"/>
                <c:pt idx="0">
                  <c:v>2020</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Avenir Book" panose="020B0503020203020204" pitchFamily="34" charset="-78"/>
                    <a:ea typeface="+mn-ea"/>
                    <a:cs typeface="Avenir Book" panose="020B0503020203020204" pitchFamily="34" charset="-78"/>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UNIVERSITY!$I$366:$I$370</c:f>
              <c:strCache>
                <c:ptCount val="4"/>
                <c:pt idx="0">
                  <c:v>INTERNATIONAL</c:v>
                </c:pt>
                <c:pt idx="1">
                  <c:v>NELSON MANDELA BAY</c:v>
                </c:pt>
                <c:pt idx="2">
                  <c:v>OTHER EC</c:v>
                </c:pt>
                <c:pt idx="3">
                  <c:v>OTHER PROVINCES NATIONALLY</c:v>
                </c:pt>
              </c:strCache>
            </c:strRef>
          </c:cat>
          <c:val>
            <c:numRef>
              <c:f>UNIVERSITY!$J$366:$J$370</c:f>
              <c:numCache>
                <c:formatCode>0.0%</c:formatCode>
                <c:ptCount val="4"/>
                <c:pt idx="0">
                  <c:v>3.5945058437202075E-2</c:v>
                </c:pt>
                <c:pt idx="1">
                  <c:v>0.33081458988030082</c:v>
                </c:pt>
                <c:pt idx="2">
                  <c:v>0.34631545496274851</c:v>
                </c:pt>
                <c:pt idx="3">
                  <c:v>0.28692489671974858</c:v>
                </c:pt>
              </c:numCache>
            </c:numRef>
          </c:val>
          <c:extLst>
            <c:ext xmlns:c16="http://schemas.microsoft.com/office/drawing/2014/chart" uri="{C3380CC4-5D6E-409C-BE32-E72D297353CC}">
              <c16:uniqueId val="{00000000-5AC0-4D7D-B529-382155DA19B5}"/>
            </c:ext>
          </c:extLst>
        </c:ser>
        <c:ser>
          <c:idx val="1"/>
          <c:order val="1"/>
          <c:tx>
            <c:strRef>
              <c:f>UNIVERSITY!$K$364:$K$365</c:f>
              <c:strCache>
                <c:ptCount val="1"/>
                <c:pt idx="0">
                  <c:v>2021</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Avenir Book" panose="020B0503020203020204" pitchFamily="34" charset="-78"/>
                    <a:ea typeface="+mn-ea"/>
                    <a:cs typeface="Avenir Book" panose="020B0503020203020204" pitchFamily="34" charset="-78"/>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UNIVERSITY!$I$366:$I$370</c:f>
              <c:strCache>
                <c:ptCount val="4"/>
                <c:pt idx="0">
                  <c:v>INTERNATIONAL</c:v>
                </c:pt>
                <c:pt idx="1">
                  <c:v>NELSON MANDELA BAY</c:v>
                </c:pt>
                <c:pt idx="2">
                  <c:v>OTHER EC</c:v>
                </c:pt>
                <c:pt idx="3">
                  <c:v>OTHER PROVINCES NATIONALLY</c:v>
                </c:pt>
              </c:strCache>
            </c:strRef>
          </c:cat>
          <c:val>
            <c:numRef>
              <c:f>UNIVERSITY!$K$366:$K$370</c:f>
              <c:numCache>
                <c:formatCode>0.0%</c:formatCode>
                <c:ptCount val="4"/>
                <c:pt idx="0">
                  <c:v>2.8995115143056523E-2</c:v>
                </c:pt>
                <c:pt idx="1">
                  <c:v>0.28171667829727842</c:v>
                </c:pt>
                <c:pt idx="2">
                  <c:v>0.35945568736915562</c:v>
                </c:pt>
                <c:pt idx="3">
                  <c:v>0.32983251919050943</c:v>
                </c:pt>
              </c:numCache>
            </c:numRef>
          </c:val>
          <c:extLst>
            <c:ext xmlns:c16="http://schemas.microsoft.com/office/drawing/2014/chart" uri="{C3380CC4-5D6E-409C-BE32-E72D297353CC}">
              <c16:uniqueId val="{00000001-5AC0-4D7D-B529-382155DA19B5}"/>
            </c:ext>
          </c:extLst>
        </c:ser>
        <c:ser>
          <c:idx val="2"/>
          <c:order val="2"/>
          <c:tx>
            <c:strRef>
              <c:f>UNIVERSITY!$L$364:$L$365</c:f>
              <c:strCache>
                <c:ptCount val="1"/>
                <c:pt idx="0">
                  <c:v>2022</c:v>
                </c:pt>
              </c:strCache>
            </c:strRef>
          </c:tx>
          <c:spPr>
            <a:solidFill>
              <a:schemeClr val="bg1">
                <a:lumMod val="50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Avenir Book" panose="020B0503020203020204" pitchFamily="34" charset="-78"/>
                    <a:ea typeface="+mn-ea"/>
                    <a:cs typeface="Avenir Book" panose="020B0503020203020204" pitchFamily="34" charset="-78"/>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UNIVERSITY!$I$366:$I$370</c:f>
              <c:strCache>
                <c:ptCount val="4"/>
                <c:pt idx="0">
                  <c:v>INTERNATIONAL</c:v>
                </c:pt>
                <c:pt idx="1">
                  <c:v>NELSON MANDELA BAY</c:v>
                </c:pt>
                <c:pt idx="2">
                  <c:v>OTHER EC</c:v>
                </c:pt>
                <c:pt idx="3">
                  <c:v>OTHER PROVINCES NATIONALLY</c:v>
                </c:pt>
              </c:strCache>
            </c:strRef>
          </c:cat>
          <c:val>
            <c:numRef>
              <c:f>UNIVERSITY!$L$366:$L$370</c:f>
              <c:numCache>
                <c:formatCode>0.0%</c:formatCode>
                <c:ptCount val="4"/>
                <c:pt idx="0">
                  <c:v>2.6884132273775955E-2</c:v>
                </c:pt>
                <c:pt idx="1">
                  <c:v>0.23144706485516534</c:v>
                </c:pt>
                <c:pt idx="2">
                  <c:v>0.36436170212765956</c:v>
                </c:pt>
                <c:pt idx="3">
                  <c:v>0.37730710074339913</c:v>
                </c:pt>
              </c:numCache>
            </c:numRef>
          </c:val>
          <c:extLst>
            <c:ext xmlns:c16="http://schemas.microsoft.com/office/drawing/2014/chart" uri="{C3380CC4-5D6E-409C-BE32-E72D297353CC}">
              <c16:uniqueId val="{00000002-5AC0-4D7D-B529-382155DA19B5}"/>
            </c:ext>
          </c:extLst>
        </c:ser>
        <c:ser>
          <c:idx val="3"/>
          <c:order val="3"/>
          <c:tx>
            <c:strRef>
              <c:f>UNIVERSITY!$M$364:$M$365</c:f>
              <c:strCache>
                <c:ptCount val="1"/>
                <c:pt idx="0">
                  <c:v>2023</c:v>
                </c:pt>
              </c:strCache>
            </c:strRef>
          </c:tx>
          <c:spPr>
            <a:solidFill>
              <a:schemeClr val="tx2">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Avenir Book" panose="020B0503020203020204" pitchFamily="34" charset="-78"/>
                    <a:ea typeface="+mn-ea"/>
                    <a:cs typeface="Avenir Book" panose="020B0503020203020204" pitchFamily="34" charset="-78"/>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UNIVERSITY!$I$366:$I$370</c:f>
              <c:strCache>
                <c:ptCount val="4"/>
                <c:pt idx="0">
                  <c:v>INTERNATIONAL</c:v>
                </c:pt>
                <c:pt idx="1">
                  <c:v>NELSON MANDELA BAY</c:v>
                </c:pt>
                <c:pt idx="2">
                  <c:v>OTHER EC</c:v>
                </c:pt>
                <c:pt idx="3">
                  <c:v>OTHER PROVINCES NATIONALLY</c:v>
                </c:pt>
              </c:strCache>
            </c:strRef>
          </c:cat>
          <c:val>
            <c:numRef>
              <c:f>UNIVERSITY!$M$366:$M$370</c:f>
              <c:numCache>
                <c:formatCode>0.0%</c:formatCode>
                <c:ptCount val="4"/>
                <c:pt idx="0">
                  <c:v>2.3625429553264604E-2</c:v>
                </c:pt>
                <c:pt idx="1">
                  <c:v>0.20796986518636004</c:v>
                </c:pt>
                <c:pt idx="2">
                  <c:v>0.35666137985725616</c:v>
                </c:pt>
                <c:pt idx="3">
                  <c:v>0.4117433254031192</c:v>
                </c:pt>
              </c:numCache>
            </c:numRef>
          </c:val>
          <c:extLst>
            <c:ext xmlns:c16="http://schemas.microsoft.com/office/drawing/2014/chart" uri="{C3380CC4-5D6E-409C-BE32-E72D297353CC}">
              <c16:uniqueId val="{00000003-5AC0-4D7D-B529-382155DA19B5}"/>
            </c:ext>
          </c:extLst>
        </c:ser>
        <c:ser>
          <c:idx val="4"/>
          <c:order val="4"/>
          <c:tx>
            <c:strRef>
              <c:f>UNIVERSITY!$N$364:$N$365</c:f>
              <c:strCache>
                <c:ptCount val="1"/>
                <c:pt idx="0">
                  <c:v>2024</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Avenir Book" panose="020B0503020203020204" pitchFamily="34" charset="-78"/>
                    <a:ea typeface="+mn-ea"/>
                    <a:cs typeface="Avenir Book" panose="020B0503020203020204" pitchFamily="34" charset="-78"/>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UNIVERSITY!$I$366:$I$370</c:f>
              <c:strCache>
                <c:ptCount val="4"/>
                <c:pt idx="0">
                  <c:v>INTERNATIONAL</c:v>
                </c:pt>
                <c:pt idx="1">
                  <c:v>NELSON MANDELA BAY</c:v>
                </c:pt>
                <c:pt idx="2">
                  <c:v>OTHER EC</c:v>
                </c:pt>
                <c:pt idx="3">
                  <c:v>OTHER PROVINCES NATIONALLY</c:v>
                </c:pt>
              </c:strCache>
            </c:strRef>
          </c:cat>
          <c:val>
            <c:numRef>
              <c:f>UNIVERSITY!$N$366:$N$370</c:f>
              <c:numCache>
                <c:formatCode>0.0%</c:formatCode>
                <c:ptCount val="4"/>
                <c:pt idx="0">
                  <c:v>1.9880344010968467E-2</c:v>
                </c:pt>
                <c:pt idx="1">
                  <c:v>0.19827371307490962</c:v>
                </c:pt>
                <c:pt idx="2">
                  <c:v>0.33731147949644769</c:v>
                </c:pt>
                <c:pt idx="3">
                  <c:v>0.44453446341767416</c:v>
                </c:pt>
              </c:numCache>
            </c:numRef>
          </c:val>
          <c:extLst>
            <c:ext xmlns:c16="http://schemas.microsoft.com/office/drawing/2014/chart" uri="{C3380CC4-5D6E-409C-BE32-E72D297353CC}">
              <c16:uniqueId val="{00000004-5AC0-4D7D-B529-382155DA19B5}"/>
            </c:ext>
          </c:extLst>
        </c:ser>
        <c:dLbls>
          <c:dLblPos val="outEnd"/>
          <c:showLegendKey val="0"/>
          <c:showVal val="1"/>
          <c:showCatName val="0"/>
          <c:showSerName val="0"/>
          <c:showPercent val="0"/>
          <c:showBubbleSize val="0"/>
        </c:dLbls>
        <c:gapWidth val="219"/>
        <c:overlap val="-27"/>
        <c:axId val="205492975"/>
        <c:axId val="105418463"/>
      </c:barChart>
      <c:catAx>
        <c:axId val="20549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Avenir Book" panose="020B0503020203020204" pitchFamily="34" charset="-78"/>
                <a:ea typeface="+mn-ea"/>
                <a:cs typeface="Avenir Book" panose="020B0503020203020204" pitchFamily="34" charset="-78"/>
              </a:defRPr>
            </a:pPr>
            <a:endParaRPr lang="en-US"/>
          </a:p>
        </c:txPr>
        <c:crossAx val="105418463"/>
        <c:crosses val="autoZero"/>
        <c:auto val="1"/>
        <c:lblAlgn val="ctr"/>
        <c:lblOffset val="100"/>
        <c:noMultiLvlLbl val="0"/>
      </c:catAx>
      <c:valAx>
        <c:axId val="105418463"/>
        <c:scaling>
          <c:orientation val="minMax"/>
        </c:scaling>
        <c:delete val="1"/>
        <c:axPos val="l"/>
        <c:numFmt formatCode="0.0%" sourceLinked="1"/>
        <c:majorTickMark val="none"/>
        <c:minorTickMark val="none"/>
        <c:tickLblPos val="nextTo"/>
        <c:crossAx val="2054929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venir Book" panose="020B0503020203020204" pitchFamily="34" charset="-78"/>
              <a:ea typeface="+mn-ea"/>
              <a:cs typeface="Avenir Book" panose="020B0503020203020204" pitchFamily="34" charset="-78"/>
            </a:defRPr>
          </a:pPr>
          <a:endParaRPr lang="en-US"/>
        </a:p>
      </c:txPr>
    </c:legend>
    <c:plotVisOnly val="1"/>
    <c:dispBlanksAs val="gap"/>
    <c:showDLblsOverMax val="0"/>
    <c:extLst/>
  </c:chart>
  <c:spPr>
    <a:noFill/>
    <a:ln>
      <a:solidFill>
        <a:srgbClr val="000000"/>
      </a:solidFill>
    </a:ln>
    <a:effectLst/>
  </c:spPr>
  <c:txPr>
    <a:bodyPr/>
    <a:lstStyle/>
    <a:p>
      <a:pPr>
        <a:defRPr sz="1400" b="1">
          <a:solidFill>
            <a:sysClr val="windowText" lastClr="000000"/>
          </a:solidFill>
          <a:latin typeface="Avenir Book" panose="020B0503020203020204" pitchFamily="34" charset="-78"/>
          <a:cs typeface="Avenir Book" panose="020B0503020203020204" pitchFamily="34" charset="-78"/>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Sheet4!$A$13</c:f>
              <c:strCache>
                <c:ptCount val="1"/>
                <c:pt idx="0">
                  <c:v>International </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25400" cap="rnd">
                <a:solidFill>
                  <a:srgbClr val="FF0000"/>
                </a:solidFill>
                <a:prstDash val="sysDot"/>
              </a:ln>
              <a:effectLst/>
            </c:spPr>
            <c:trendlineType val="linear"/>
            <c:dispRSqr val="0"/>
            <c:dispEq val="0"/>
          </c:trendline>
          <c:cat>
            <c:numRef>
              <c:f>Sheet4!$B$12:$F$12</c:f>
              <c:numCache>
                <c:formatCode>General</c:formatCode>
                <c:ptCount val="5"/>
                <c:pt idx="0">
                  <c:v>2020</c:v>
                </c:pt>
                <c:pt idx="1">
                  <c:v>2021</c:v>
                </c:pt>
                <c:pt idx="2">
                  <c:v>2022</c:v>
                </c:pt>
                <c:pt idx="3">
                  <c:v>2023</c:v>
                </c:pt>
                <c:pt idx="4">
                  <c:v>2024</c:v>
                </c:pt>
              </c:numCache>
            </c:numRef>
          </c:cat>
          <c:val>
            <c:numRef>
              <c:f>Sheet4!$B$13:$F$13</c:f>
              <c:numCache>
                <c:formatCode>#,##0</c:formatCode>
                <c:ptCount val="5"/>
                <c:pt idx="0">
                  <c:v>1018</c:v>
                </c:pt>
                <c:pt idx="1">
                  <c:v>831</c:v>
                </c:pt>
                <c:pt idx="2">
                  <c:v>839</c:v>
                </c:pt>
                <c:pt idx="3">
                  <c:v>715</c:v>
                </c:pt>
                <c:pt idx="4">
                  <c:v>640</c:v>
                </c:pt>
              </c:numCache>
            </c:numRef>
          </c:val>
          <c:extLst>
            <c:ext xmlns:c16="http://schemas.microsoft.com/office/drawing/2014/chart" uri="{C3380CC4-5D6E-409C-BE32-E72D297353CC}">
              <c16:uniqueId val="{00000001-6C82-4E7B-A3CB-B15092EF47A4}"/>
            </c:ext>
          </c:extLst>
        </c:ser>
        <c:dLbls>
          <c:showLegendKey val="0"/>
          <c:showVal val="0"/>
          <c:showCatName val="0"/>
          <c:showSerName val="0"/>
          <c:showPercent val="0"/>
          <c:showBubbleSize val="0"/>
        </c:dLbls>
        <c:gapWidth val="219"/>
        <c:overlap val="-27"/>
        <c:axId val="945095167"/>
        <c:axId val="926060463"/>
      </c:barChart>
      <c:catAx>
        <c:axId val="945095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926060463"/>
        <c:crosses val="autoZero"/>
        <c:auto val="1"/>
        <c:lblAlgn val="ctr"/>
        <c:lblOffset val="100"/>
        <c:noMultiLvlLbl val="0"/>
      </c:catAx>
      <c:valAx>
        <c:axId val="926060463"/>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945095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sz="1400">
          <a:latin typeface="Avenir Book" panose="020B0503020203020204" pitchFamily="34" charset="-78"/>
          <a:cs typeface="Avenir Book" panose="020B0503020203020204" pitchFamily="34" charset="-78"/>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title>
    <c:autoTitleDeleted val="0"/>
    <c:plotArea>
      <c:layout/>
      <c:barChart>
        <c:barDir val="col"/>
        <c:grouping val="clustered"/>
        <c:varyColors val="0"/>
        <c:ser>
          <c:idx val="0"/>
          <c:order val="0"/>
          <c:tx>
            <c:strRef>
              <c:f>Sheet4!$B$18</c:f>
              <c:strCache>
                <c:ptCount val="1"/>
                <c:pt idx="0">
                  <c:v>Avg Annual Growth Rate 2020-2024</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5FAB-4858-8F11-87D7A08903F0}"/>
              </c:ext>
            </c:extLst>
          </c:dPt>
          <c:dPt>
            <c:idx val="1"/>
            <c:invertIfNegative val="0"/>
            <c:bubble3D val="0"/>
            <c:spPr>
              <a:solidFill>
                <a:schemeClr val="accent1">
                  <a:lumMod val="75000"/>
                </a:schemeClr>
              </a:solidFill>
              <a:ln>
                <a:noFill/>
              </a:ln>
              <a:effectLst/>
            </c:spPr>
            <c:extLst>
              <c:ext xmlns:c16="http://schemas.microsoft.com/office/drawing/2014/chart" uri="{C3380CC4-5D6E-409C-BE32-E72D297353CC}">
                <c16:uniqueId val="{00000003-5FAB-4858-8F11-87D7A08903F0}"/>
              </c:ext>
            </c:extLst>
          </c:dPt>
          <c:dPt>
            <c:idx val="2"/>
            <c:invertIfNegative val="0"/>
            <c:bubble3D val="0"/>
            <c:spPr>
              <a:solidFill>
                <a:schemeClr val="accent1">
                  <a:lumMod val="75000"/>
                </a:schemeClr>
              </a:solidFill>
              <a:ln>
                <a:noFill/>
              </a:ln>
              <a:effectLst/>
            </c:spPr>
            <c:extLst>
              <c:ext xmlns:c16="http://schemas.microsoft.com/office/drawing/2014/chart" uri="{C3380CC4-5D6E-409C-BE32-E72D297353CC}">
                <c16:uniqueId val="{00000005-5FAB-4858-8F11-87D7A08903F0}"/>
              </c:ext>
            </c:extLst>
          </c:dPt>
          <c:dLbls>
            <c:spPr>
              <a:solidFill>
                <a:schemeClr val="bg1"/>
              </a:solid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Avenir Book" panose="020B0503020203020204" pitchFamily="34" charset="-78"/>
                    <a:ea typeface="+mn-ea"/>
                    <a:cs typeface="Avenir Book" panose="020B0503020203020204" pitchFamily="34" charset="-78"/>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Sheet4!$A$19:$A$21</c:f>
              <c:strCache>
                <c:ptCount val="3"/>
                <c:pt idx="0">
                  <c:v>International </c:v>
                </c:pt>
                <c:pt idx="1">
                  <c:v>National</c:v>
                </c:pt>
                <c:pt idx="2">
                  <c:v>Total</c:v>
                </c:pt>
              </c:strCache>
            </c:strRef>
          </c:cat>
          <c:val>
            <c:numRef>
              <c:f>Sheet4!$B$19:$B$21</c:f>
              <c:numCache>
                <c:formatCode>0.0%</c:formatCode>
                <c:ptCount val="3"/>
                <c:pt idx="0">
                  <c:v>-0.1095530534627408</c:v>
                </c:pt>
                <c:pt idx="1">
                  <c:v>3.6542397179453845E-2</c:v>
                </c:pt>
                <c:pt idx="2">
                  <c:v>3.2274292031376106E-2</c:v>
                </c:pt>
              </c:numCache>
            </c:numRef>
          </c:val>
          <c:extLst>
            <c:ext xmlns:c16="http://schemas.microsoft.com/office/drawing/2014/chart" uri="{C3380CC4-5D6E-409C-BE32-E72D297353CC}">
              <c16:uniqueId val="{00000006-5FAB-4858-8F11-87D7A08903F0}"/>
            </c:ext>
          </c:extLst>
        </c:ser>
        <c:dLbls>
          <c:showLegendKey val="0"/>
          <c:showVal val="0"/>
          <c:showCatName val="0"/>
          <c:showSerName val="0"/>
          <c:showPercent val="0"/>
          <c:showBubbleSize val="0"/>
        </c:dLbls>
        <c:gapWidth val="219"/>
        <c:overlap val="-27"/>
        <c:axId val="954669935"/>
        <c:axId val="926054511"/>
      </c:barChart>
      <c:catAx>
        <c:axId val="95466993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926054511"/>
        <c:crosses val="autoZero"/>
        <c:auto val="1"/>
        <c:lblAlgn val="ctr"/>
        <c:lblOffset val="100"/>
        <c:noMultiLvlLbl val="0"/>
      </c:catAx>
      <c:valAx>
        <c:axId val="926054511"/>
        <c:scaling>
          <c:orientation val="minMax"/>
        </c:scaling>
        <c:delete val="0"/>
        <c:axPos val="l"/>
        <c:majorGridlines>
          <c:spPr>
            <a:ln w="9525" cap="flat" cmpd="sng" algn="ctr">
              <a:no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Avenir Book" panose="020B0503020203020204" pitchFamily="34" charset="-78"/>
                <a:ea typeface="+mn-ea"/>
                <a:cs typeface="Avenir Book" panose="020B0503020203020204" pitchFamily="34" charset="-78"/>
              </a:defRPr>
            </a:pPr>
            <a:endParaRPr lang="en-US"/>
          </a:p>
        </c:txPr>
        <c:crossAx val="954669935"/>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b="1">
          <a:latin typeface="Avenir Book" panose="020B0503020203020204" pitchFamily="34" charset="-78"/>
          <a:cs typeface="Avenir Book" panose="020B0503020203020204" pitchFamily="34" charset="-78"/>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D77714-E645-414B-8C04-016F575AFF1C}" type="doc">
      <dgm:prSet loTypeId="urn:microsoft.com/office/officeart/2005/8/layout/list1" loCatId="list" qsTypeId="urn:microsoft.com/office/officeart/2005/8/quickstyle/simple5" qsCatId="simple" csTypeId="urn:microsoft.com/office/officeart/2005/8/colors/accent0_3" csCatId="mainScheme" phldr="1"/>
      <dgm:spPr/>
      <dgm:t>
        <a:bodyPr/>
        <a:lstStyle/>
        <a:p>
          <a:endParaRPr lang="en-ZA"/>
        </a:p>
      </dgm:t>
    </dgm:pt>
    <dgm:pt modelId="{493BDA1D-053A-46FE-8940-2820C4234ECB}">
      <dgm:prSet phldrT="[Text]" custT="1"/>
      <dgm:spPr>
        <a:solidFill>
          <a:schemeClr val="tx2">
            <a:lumMod val="75000"/>
          </a:schemeClr>
        </a:solidFill>
      </dgm:spPr>
      <dgm:t>
        <a:bodyPr/>
        <a:lstStyle/>
        <a:p>
          <a:r>
            <a:rPr lang="en-ZA" sz="2200" b="1" dirty="0">
              <a:latin typeface="Avenir Book" panose="020B0503020203020204" pitchFamily="34" charset="-78"/>
              <a:cs typeface="Avenir Book" panose="020B0503020203020204" pitchFamily="34" charset="-78"/>
            </a:rPr>
            <a:t>Strategic differentiators &amp; high-quality academic offerings</a:t>
          </a:r>
        </a:p>
      </dgm:t>
    </dgm:pt>
    <dgm:pt modelId="{27341655-454E-4F3A-942F-B6CF6AEDC7CF}" type="parTrans" cxnId="{6A58750E-940E-4CE8-84BA-40E5688776B1}">
      <dgm:prSet/>
      <dgm:spPr/>
      <dgm:t>
        <a:bodyPr/>
        <a:lstStyle/>
        <a:p>
          <a:endParaRPr lang="en-ZA" sz="2200" b="1">
            <a:latin typeface="Avenir Book" panose="020B0503020203020204" pitchFamily="34" charset="-78"/>
            <a:cs typeface="Avenir Book" panose="020B0503020203020204" pitchFamily="34" charset="-78"/>
          </a:endParaRPr>
        </a:p>
      </dgm:t>
    </dgm:pt>
    <dgm:pt modelId="{8831A619-7453-40C0-BB3B-50D7680E044A}" type="sibTrans" cxnId="{6A58750E-940E-4CE8-84BA-40E5688776B1}">
      <dgm:prSet/>
      <dgm:spPr/>
      <dgm:t>
        <a:bodyPr/>
        <a:lstStyle/>
        <a:p>
          <a:endParaRPr lang="en-ZA" sz="2200" b="1">
            <a:latin typeface="Avenir Book" panose="020B0503020203020204" pitchFamily="34" charset="-78"/>
            <a:cs typeface="Avenir Book" panose="020B0503020203020204" pitchFamily="34" charset="-78"/>
          </a:endParaRPr>
        </a:p>
      </dgm:t>
    </dgm:pt>
    <dgm:pt modelId="{BBC955B2-72E1-48B6-9C42-B82DF681B1CD}">
      <dgm:prSet phldrT="[Text]" custT="1"/>
      <dgm:spPr>
        <a:solidFill>
          <a:srgbClr val="FFC000"/>
        </a:solidFill>
      </dgm:spPr>
      <dgm:t>
        <a:bodyPr/>
        <a:lstStyle/>
        <a:p>
          <a:r>
            <a:rPr lang="en-ZA" sz="2200" b="1" dirty="0">
              <a:solidFill>
                <a:srgbClr val="002060"/>
              </a:solidFill>
              <a:latin typeface="Avenir Book" panose="020B0503020203020204" pitchFamily="34" charset="-78"/>
              <a:cs typeface="Avenir Book" panose="020B0503020203020204" pitchFamily="34" charset="-78"/>
            </a:rPr>
            <a:t>Resource mobilisation and stewardship</a:t>
          </a:r>
        </a:p>
      </dgm:t>
    </dgm:pt>
    <dgm:pt modelId="{3F2217CA-9EC2-4116-B6ED-55215EF7C936}" type="parTrans" cxnId="{52D23828-7F1D-444B-A4C5-779F14D69A2B}">
      <dgm:prSet/>
      <dgm:spPr/>
      <dgm:t>
        <a:bodyPr/>
        <a:lstStyle/>
        <a:p>
          <a:endParaRPr lang="en-ZA" sz="2200" b="1">
            <a:latin typeface="Avenir Book" panose="020B0503020203020204" pitchFamily="34" charset="-78"/>
            <a:cs typeface="Avenir Book" panose="020B0503020203020204" pitchFamily="34" charset="-78"/>
          </a:endParaRPr>
        </a:p>
      </dgm:t>
    </dgm:pt>
    <dgm:pt modelId="{94A15608-5064-4147-8D79-0E2671465913}" type="sibTrans" cxnId="{52D23828-7F1D-444B-A4C5-779F14D69A2B}">
      <dgm:prSet/>
      <dgm:spPr/>
      <dgm:t>
        <a:bodyPr/>
        <a:lstStyle/>
        <a:p>
          <a:endParaRPr lang="en-ZA" sz="2200" b="1">
            <a:latin typeface="Avenir Book" panose="020B0503020203020204" pitchFamily="34" charset="-78"/>
            <a:cs typeface="Avenir Book" panose="020B0503020203020204" pitchFamily="34" charset="-78"/>
          </a:endParaRPr>
        </a:p>
      </dgm:t>
    </dgm:pt>
    <dgm:pt modelId="{1AE9FC78-9572-4BA5-B6C4-81838B0A29CD}">
      <dgm:prSet phldrT="[Text]" custT="1"/>
      <dgm:spPr>
        <a:solidFill>
          <a:srgbClr val="FFC000"/>
        </a:solidFill>
      </dgm:spPr>
      <dgm:t>
        <a:bodyPr/>
        <a:lstStyle/>
        <a:p>
          <a:r>
            <a:rPr lang="en-ZA" sz="2200" b="1" dirty="0">
              <a:solidFill>
                <a:srgbClr val="002060"/>
              </a:solidFill>
              <a:latin typeface="Avenir Book" panose="020B0503020203020204" pitchFamily="34" charset="-78"/>
              <a:cs typeface="Avenir Book" panose="020B0503020203020204" pitchFamily="34" charset="-78"/>
            </a:rPr>
            <a:t>Vibrant campus life and student-centric support services</a:t>
          </a:r>
        </a:p>
      </dgm:t>
    </dgm:pt>
    <dgm:pt modelId="{A00155CC-DF19-40E3-AE06-605D1722F40A}" type="parTrans" cxnId="{605B1C5E-35BD-4B2E-A13C-95F30F4C8C9B}">
      <dgm:prSet/>
      <dgm:spPr/>
      <dgm:t>
        <a:bodyPr/>
        <a:lstStyle/>
        <a:p>
          <a:endParaRPr lang="en-ZA" sz="2200" b="1">
            <a:latin typeface="Avenir Book" panose="020B0503020203020204" pitchFamily="34" charset="-78"/>
            <a:cs typeface="Avenir Book" panose="020B0503020203020204" pitchFamily="34" charset="-78"/>
          </a:endParaRPr>
        </a:p>
      </dgm:t>
    </dgm:pt>
    <dgm:pt modelId="{D665117C-4D5A-438A-BE56-5A521BEA9DA3}" type="sibTrans" cxnId="{605B1C5E-35BD-4B2E-A13C-95F30F4C8C9B}">
      <dgm:prSet/>
      <dgm:spPr/>
      <dgm:t>
        <a:bodyPr/>
        <a:lstStyle/>
        <a:p>
          <a:endParaRPr lang="en-ZA" sz="2200" b="1">
            <a:latin typeface="Avenir Book" panose="020B0503020203020204" pitchFamily="34" charset="-78"/>
            <a:cs typeface="Avenir Book" panose="020B0503020203020204" pitchFamily="34" charset="-78"/>
          </a:endParaRPr>
        </a:p>
      </dgm:t>
    </dgm:pt>
    <dgm:pt modelId="{E97663A4-EADC-4F9F-9FA3-40F2D59E796A}">
      <dgm:prSet phldrT="[Text]" custT="1"/>
      <dgm:spPr>
        <a:solidFill>
          <a:srgbClr val="FFC000"/>
        </a:solidFill>
      </dgm:spPr>
      <dgm:t>
        <a:bodyPr/>
        <a:lstStyle/>
        <a:p>
          <a:r>
            <a:rPr lang="en-ZA" sz="2200" b="1" dirty="0">
              <a:solidFill>
                <a:srgbClr val="002060"/>
              </a:solidFill>
              <a:latin typeface="Avenir Book" panose="020B0503020203020204" pitchFamily="34" charset="-78"/>
              <a:cs typeface="Avenir Book" panose="020B0503020203020204" pitchFamily="34" charset="-78"/>
            </a:rPr>
            <a:t>Highly qualified and engaged staff</a:t>
          </a:r>
        </a:p>
      </dgm:t>
    </dgm:pt>
    <dgm:pt modelId="{3727EAFA-9509-4809-8045-620A024FDB99}" type="parTrans" cxnId="{08D713A3-DDA8-4A77-8B7E-313EAAD6726C}">
      <dgm:prSet/>
      <dgm:spPr/>
      <dgm:t>
        <a:bodyPr/>
        <a:lstStyle/>
        <a:p>
          <a:endParaRPr lang="en-ZA" sz="2200" b="1">
            <a:latin typeface="Avenir Book" panose="020B0503020203020204" pitchFamily="34" charset="-78"/>
            <a:cs typeface="Avenir Book" panose="020B0503020203020204" pitchFamily="34" charset="-78"/>
          </a:endParaRPr>
        </a:p>
      </dgm:t>
    </dgm:pt>
    <dgm:pt modelId="{5819C65B-15E9-4773-8A89-40AD184393F1}" type="sibTrans" cxnId="{08D713A3-DDA8-4A77-8B7E-313EAAD6726C}">
      <dgm:prSet/>
      <dgm:spPr/>
      <dgm:t>
        <a:bodyPr/>
        <a:lstStyle/>
        <a:p>
          <a:endParaRPr lang="en-ZA" sz="2200" b="1">
            <a:latin typeface="Avenir Book" panose="020B0503020203020204" pitchFamily="34" charset="-78"/>
            <a:cs typeface="Avenir Book" panose="020B0503020203020204" pitchFamily="34" charset="-78"/>
          </a:endParaRPr>
        </a:p>
      </dgm:t>
    </dgm:pt>
    <dgm:pt modelId="{5708748B-0900-45A6-9082-C670ECE352F8}">
      <dgm:prSet phldrT="[Text]" custT="1"/>
      <dgm:spPr>
        <a:solidFill>
          <a:srgbClr val="FFC000"/>
        </a:solidFill>
      </dgm:spPr>
      <dgm:t>
        <a:bodyPr/>
        <a:lstStyle/>
        <a:p>
          <a:r>
            <a:rPr lang="en-ZA" sz="2200" b="1" dirty="0">
              <a:solidFill>
                <a:srgbClr val="002060"/>
              </a:solidFill>
              <a:latin typeface="Avenir Book" panose="020B0503020203020204" pitchFamily="34" charset="-78"/>
              <a:cs typeface="Avenir Book" panose="020B0503020203020204" pitchFamily="34" charset="-78"/>
            </a:rPr>
            <a:t>Student recruitment &amp; retention strategy</a:t>
          </a:r>
        </a:p>
      </dgm:t>
    </dgm:pt>
    <dgm:pt modelId="{5387DFC7-13FA-42C9-95AC-788169590BE0}" type="parTrans" cxnId="{A251B8C6-B457-43E8-AA71-3D677B3370BF}">
      <dgm:prSet/>
      <dgm:spPr/>
      <dgm:t>
        <a:bodyPr/>
        <a:lstStyle/>
        <a:p>
          <a:endParaRPr lang="en-ZA" sz="2200"/>
        </a:p>
      </dgm:t>
    </dgm:pt>
    <dgm:pt modelId="{20E32B5C-844B-436B-B612-3A16E8CF1543}" type="sibTrans" cxnId="{A251B8C6-B457-43E8-AA71-3D677B3370BF}">
      <dgm:prSet/>
      <dgm:spPr/>
      <dgm:t>
        <a:bodyPr/>
        <a:lstStyle/>
        <a:p>
          <a:endParaRPr lang="en-ZA" sz="2200"/>
        </a:p>
      </dgm:t>
    </dgm:pt>
    <dgm:pt modelId="{B3B03DC8-BEE0-49DF-BF8B-DB9E508782BB}">
      <dgm:prSet custT="1"/>
      <dgm:spPr/>
      <dgm:t>
        <a:bodyPr/>
        <a:lstStyle/>
        <a:p>
          <a:r>
            <a:rPr lang="en-ZA" sz="2200" b="1" dirty="0">
              <a:latin typeface="Avenir Book" panose="020B0503020203020204" pitchFamily="34" charset="-78"/>
              <a:cs typeface="Avenir Book" panose="020B0503020203020204" pitchFamily="34" charset="-78"/>
            </a:rPr>
            <a:t>Inclusive, affirming institutional culture</a:t>
          </a:r>
        </a:p>
      </dgm:t>
    </dgm:pt>
    <dgm:pt modelId="{703315A5-6B64-41DD-9299-7273D4E20BAB}" type="parTrans" cxnId="{FFBC4934-CD0C-4450-8050-C68525609629}">
      <dgm:prSet/>
      <dgm:spPr/>
      <dgm:t>
        <a:bodyPr/>
        <a:lstStyle/>
        <a:p>
          <a:endParaRPr lang="en-ZA" sz="2200"/>
        </a:p>
      </dgm:t>
    </dgm:pt>
    <dgm:pt modelId="{4150E99C-78F4-4502-9DDC-E36E53A62DA8}" type="sibTrans" cxnId="{FFBC4934-CD0C-4450-8050-C68525609629}">
      <dgm:prSet/>
      <dgm:spPr/>
      <dgm:t>
        <a:bodyPr/>
        <a:lstStyle/>
        <a:p>
          <a:endParaRPr lang="en-ZA" sz="2200"/>
        </a:p>
      </dgm:t>
    </dgm:pt>
    <dgm:pt modelId="{26AE1CC1-6A98-422D-B978-F02BBD56E5F5}">
      <dgm:prSet phldrT="[Text]" custT="1"/>
      <dgm:spPr>
        <a:solidFill>
          <a:schemeClr val="tx2">
            <a:lumMod val="75000"/>
          </a:schemeClr>
        </a:solidFill>
      </dgm:spPr>
      <dgm:t>
        <a:bodyPr/>
        <a:lstStyle/>
        <a:p>
          <a:r>
            <a:rPr lang="en-ZA" sz="2200" b="1" dirty="0">
              <a:latin typeface="Avenir Book" panose="020B0503020203020204" pitchFamily="34" charset="-78"/>
              <a:cs typeface="Avenir Book" panose="020B0503020203020204" pitchFamily="34" charset="-78"/>
            </a:rPr>
            <a:t>User-friendly, integrated, digitalised systems &amp; processes</a:t>
          </a:r>
          <a:endParaRPr lang="en-ZA" sz="2200" b="1" dirty="0">
            <a:solidFill>
              <a:srgbClr val="002060"/>
            </a:solidFill>
            <a:latin typeface="Avenir Book" panose="020B0503020203020204" pitchFamily="34" charset="-78"/>
            <a:cs typeface="Avenir Book" panose="020B0503020203020204" pitchFamily="34" charset="-78"/>
          </a:endParaRPr>
        </a:p>
      </dgm:t>
    </dgm:pt>
    <dgm:pt modelId="{8CE7ACF4-F6B6-4E62-AB5B-FE9C8C9D4887}" type="parTrans" cxnId="{9A3B0F7A-FE6C-412A-B8C1-E568AC0E915D}">
      <dgm:prSet/>
      <dgm:spPr/>
      <dgm:t>
        <a:bodyPr/>
        <a:lstStyle/>
        <a:p>
          <a:endParaRPr lang="en-ZA" sz="2200"/>
        </a:p>
      </dgm:t>
    </dgm:pt>
    <dgm:pt modelId="{7A0A6D59-52DF-40DE-A310-E00AB0E97424}" type="sibTrans" cxnId="{9A3B0F7A-FE6C-412A-B8C1-E568AC0E915D}">
      <dgm:prSet/>
      <dgm:spPr/>
      <dgm:t>
        <a:bodyPr/>
        <a:lstStyle/>
        <a:p>
          <a:endParaRPr lang="en-ZA" sz="2200"/>
        </a:p>
      </dgm:t>
    </dgm:pt>
    <dgm:pt modelId="{1B934EAA-7E5A-4D37-A35E-C4F629D57776}">
      <dgm:prSet phldrT="[Text]" custT="1"/>
      <dgm:spPr>
        <a:solidFill>
          <a:schemeClr val="tx2">
            <a:lumMod val="75000"/>
          </a:schemeClr>
        </a:solidFill>
      </dgm:spPr>
      <dgm:t>
        <a:bodyPr/>
        <a:lstStyle/>
        <a:p>
          <a:r>
            <a:rPr lang="en-ZA" sz="2200" b="1" dirty="0">
              <a:solidFill>
                <a:schemeClr val="bg1"/>
              </a:solidFill>
              <a:latin typeface="Avenir Book" panose="020B0503020203020204" pitchFamily="34" charset="-78"/>
              <a:cs typeface="Avenir Book" panose="020B0503020203020204" pitchFamily="34" charset="-78"/>
            </a:rPr>
            <a:t>Modernised, flexibly designed infrastructure</a:t>
          </a:r>
        </a:p>
      </dgm:t>
    </dgm:pt>
    <dgm:pt modelId="{6B46300F-E732-4353-AC31-1A95DABCFE12}" type="parTrans" cxnId="{8AD5726A-BC94-4947-AD05-A2A77EA6D623}">
      <dgm:prSet/>
      <dgm:spPr/>
      <dgm:t>
        <a:bodyPr/>
        <a:lstStyle/>
        <a:p>
          <a:endParaRPr lang="en-ZA"/>
        </a:p>
      </dgm:t>
    </dgm:pt>
    <dgm:pt modelId="{E65D2993-321B-4644-A365-B6C733366BB4}" type="sibTrans" cxnId="{8AD5726A-BC94-4947-AD05-A2A77EA6D623}">
      <dgm:prSet/>
      <dgm:spPr/>
      <dgm:t>
        <a:bodyPr/>
        <a:lstStyle/>
        <a:p>
          <a:endParaRPr lang="en-ZA"/>
        </a:p>
      </dgm:t>
    </dgm:pt>
    <dgm:pt modelId="{5241F9A3-D877-4353-BBE1-96E8B205546E}" type="pres">
      <dgm:prSet presAssocID="{66D77714-E645-414B-8C04-016F575AFF1C}" presName="linear" presStyleCnt="0">
        <dgm:presLayoutVars>
          <dgm:dir/>
          <dgm:animLvl val="lvl"/>
          <dgm:resizeHandles val="exact"/>
        </dgm:presLayoutVars>
      </dgm:prSet>
      <dgm:spPr/>
    </dgm:pt>
    <dgm:pt modelId="{A87B73A9-A72B-4E43-9F6E-9121C534C857}" type="pres">
      <dgm:prSet presAssocID="{493BDA1D-053A-46FE-8940-2820C4234ECB}" presName="parentLin" presStyleCnt="0"/>
      <dgm:spPr/>
    </dgm:pt>
    <dgm:pt modelId="{7EB992D0-A66C-43CD-9A91-3526FB800A16}" type="pres">
      <dgm:prSet presAssocID="{493BDA1D-053A-46FE-8940-2820C4234ECB}" presName="parentLeftMargin" presStyleLbl="node1" presStyleIdx="0" presStyleCnt="8"/>
      <dgm:spPr/>
    </dgm:pt>
    <dgm:pt modelId="{59DC3082-D4DA-4697-B5AE-0455BDC67D2C}" type="pres">
      <dgm:prSet presAssocID="{493BDA1D-053A-46FE-8940-2820C4234ECB}" presName="parentText" presStyleLbl="node1" presStyleIdx="0" presStyleCnt="8">
        <dgm:presLayoutVars>
          <dgm:chMax val="0"/>
          <dgm:bulletEnabled val="1"/>
        </dgm:presLayoutVars>
      </dgm:prSet>
      <dgm:spPr/>
    </dgm:pt>
    <dgm:pt modelId="{A3C1FDBF-A96C-457A-8C79-3A651DEE01B9}" type="pres">
      <dgm:prSet presAssocID="{493BDA1D-053A-46FE-8940-2820C4234ECB}" presName="negativeSpace" presStyleCnt="0"/>
      <dgm:spPr/>
    </dgm:pt>
    <dgm:pt modelId="{E10362EF-D8B5-454D-B89B-63B03A105E0D}" type="pres">
      <dgm:prSet presAssocID="{493BDA1D-053A-46FE-8940-2820C4234ECB}" presName="childText" presStyleLbl="conFgAcc1" presStyleIdx="0" presStyleCnt="8">
        <dgm:presLayoutVars>
          <dgm:bulletEnabled val="1"/>
        </dgm:presLayoutVars>
      </dgm:prSet>
      <dgm:spPr/>
    </dgm:pt>
    <dgm:pt modelId="{C7A568FB-979B-44AB-8FCC-DA881756EF1F}" type="pres">
      <dgm:prSet presAssocID="{8831A619-7453-40C0-BB3B-50D7680E044A}" presName="spaceBetweenRectangles" presStyleCnt="0"/>
      <dgm:spPr/>
    </dgm:pt>
    <dgm:pt modelId="{9367635A-C823-45F6-869B-39E97B84DCBE}" type="pres">
      <dgm:prSet presAssocID="{5708748B-0900-45A6-9082-C670ECE352F8}" presName="parentLin" presStyleCnt="0"/>
      <dgm:spPr/>
    </dgm:pt>
    <dgm:pt modelId="{F8017D3B-B9B5-4B50-AB75-B7A30A076D4C}" type="pres">
      <dgm:prSet presAssocID="{5708748B-0900-45A6-9082-C670ECE352F8}" presName="parentLeftMargin" presStyleLbl="node1" presStyleIdx="0" presStyleCnt="8"/>
      <dgm:spPr/>
    </dgm:pt>
    <dgm:pt modelId="{9829AF80-2B85-42F9-AB0B-D26C999FB29F}" type="pres">
      <dgm:prSet presAssocID="{5708748B-0900-45A6-9082-C670ECE352F8}" presName="parentText" presStyleLbl="node1" presStyleIdx="1" presStyleCnt="8">
        <dgm:presLayoutVars>
          <dgm:chMax val="0"/>
          <dgm:bulletEnabled val="1"/>
        </dgm:presLayoutVars>
      </dgm:prSet>
      <dgm:spPr/>
    </dgm:pt>
    <dgm:pt modelId="{13987A04-6CB3-4049-BDD5-E4508C56BCF7}" type="pres">
      <dgm:prSet presAssocID="{5708748B-0900-45A6-9082-C670ECE352F8}" presName="negativeSpace" presStyleCnt="0"/>
      <dgm:spPr/>
    </dgm:pt>
    <dgm:pt modelId="{F602B52D-486E-4AE9-A409-E28C8B62AC36}" type="pres">
      <dgm:prSet presAssocID="{5708748B-0900-45A6-9082-C670ECE352F8}" presName="childText" presStyleLbl="conFgAcc1" presStyleIdx="1" presStyleCnt="8">
        <dgm:presLayoutVars>
          <dgm:bulletEnabled val="1"/>
        </dgm:presLayoutVars>
      </dgm:prSet>
      <dgm:spPr/>
    </dgm:pt>
    <dgm:pt modelId="{24EBE08F-8AE6-4C1B-A4CB-C5FDABBCA188}" type="pres">
      <dgm:prSet presAssocID="{20E32B5C-844B-436B-B612-3A16E8CF1543}" presName="spaceBetweenRectangles" presStyleCnt="0"/>
      <dgm:spPr/>
    </dgm:pt>
    <dgm:pt modelId="{3DED5BAA-604B-4D30-8A90-9E1FE0B3B77F}" type="pres">
      <dgm:prSet presAssocID="{B3B03DC8-BEE0-49DF-BF8B-DB9E508782BB}" presName="parentLin" presStyleCnt="0"/>
      <dgm:spPr/>
    </dgm:pt>
    <dgm:pt modelId="{369FA4D7-571A-4D06-837F-4DD5BDF43B26}" type="pres">
      <dgm:prSet presAssocID="{B3B03DC8-BEE0-49DF-BF8B-DB9E508782BB}" presName="parentLeftMargin" presStyleLbl="node1" presStyleIdx="1" presStyleCnt="8"/>
      <dgm:spPr/>
    </dgm:pt>
    <dgm:pt modelId="{A219427A-0C87-4598-A572-1AC3D4256810}" type="pres">
      <dgm:prSet presAssocID="{B3B03DC8-BEE0-49DF-BF8B-DB9E508782BB}" presName="parentText" presStyleLbl="node1" presStyleIdx="2" presStyleCnt="8">
        <dgm:presLayoutVars>
          <dgm:chMax val="0"/>
          <dgm:bulletEnabled val="1"/>
        </dgm:presLayoutVars>
      </dgm:prSet>
      <dgm:spPr/>
    </dgm:pt>
    <dgm:pt modelId="{9857DA77-EEC6-416C-83BE-955A13623E38}" type="pres">
      <dgm:prSet presAssocID="{B3B03DC8-BEE0-49DF-BF8B-DB9E508782BB}" presName="negativeSpace" presStyleCnt="0"/>
      <dgm:spPr/>
    </dgm:pt>
    <dgm:pt modelId="{C2C7489C-230E-4936-81F8-48FF5C2DFB7C}" type="pres">
      <dgm:prSet presAssocID="{B3B03DC8-BEE0-49DF-BF8B-DB9E508782BB}" presName="childText" presStyleLbl="conFgAcc1" presStyleIdx="2" presStyleCnt="8">
        <dgm:presLayoutVars>
          <dgm:bulletEnabled val="1"/>
        </dgm:presLayoutVars>
      </dgm:prSet>
      <dgm:spPr/>
    </dgm:pt>
    <dgm:pt modelId="{4EF618A7-9B48-498A-A448-C45E46126C87}" type="pres">
      <dgm:prSet presAssocID="{4150E99C-78F4-4502-9DDC-E36E53A62DA8}" presName="spaceBetweenRectangles" presStyleCnt="0"/>
      <dgm:spPr/>
    </dgm:pt>
    <dgm:pt modelId="{8D50F86C-2B2C-45CE-966A-1FA3F00F4CEF}" type="pres">
      <dgm:prSet presAssocID="{E97663A4-EADC-4F9F-9FA3-40F2D59E796A}" presName="parentLin" presStyleCnt="0"/>
      <dgm:spPr/>
    </dgm:pt>
    <dgm:pt modelId="{407277FD-6A80-45AD-95C9-1271F6396CC7}" type="pres">
      <dgm:prSet presAssocID="{E97663A4-EADC-4F9F-9FA3-40F2D59E796A}" presName="parentLeftMargin" presStyleLbl="node1" presStyleIdx="2" presStyleCnt="8"/>
      <dgm:spPr/>
    </dgm:pt>
    <dgm:pt modelId="{ED888F3B-7567-4B86-825B-5A1D9488ECC1}" type="pres">
      <dgm:prSet presAssocID="{E97663A4-EADC-4F9F-9FA3-40F2D59E796A}" presName="parentText" presStyleLbl="node1" presStyleIdx="3" presStyleCnt="8">
        <dgm:presLayoutVars>
          <dgm:chMax val="0"/>
          <dgm:bulletEnabled val="1"/>
        </dgm:presLayoutVars>
      </dgm:prSet>
      <dgm:spPr/>
    </dgm:pt>
    <dgm:pt modelId="{D6880EB1-ABE8-407A-97BC-B57586780CC4}" type="pres">
      <dgm:prSet presAssocID="{E97663A4-EADC-4F9F-9FA3-40F2D59E796A}" presName="negativeSpace" presStyleCnt="0"/>
      <dgm:spPr/>
    </dgm:pt>
    <dgm:pt modelId="{B95EF99E-3AD6-4EAD-A53B-7337AFBD0231}" type="pres">
      <dgm:prSet presAssocID="{E97663A4-EADC-4F9F-9FA3-40F2D59E796A}" presName="childText" presStyleLbl="conFgAcc1" presStyleIdx="3" presStyleCnt="8">
        <dgm:presLayoutVars>
          <dgm:bulletEnabled val="1"/>
        </dgm:presLayoutVars>
      </dgm:prSet>
      <dgm:spPr/>
    </dgm:pt>
    <dgm:pt modelId="{F8F1F4C1-C448-4C52-A443-71D1DD26232D}" type="pres">
      <dgm:prSet presAssocID="{5819C65B-15E9-4773-8A89-40AD184393F1}" presName="spaceBetweenRectangles" presStyleCnt="0"/>
      <dgm:spPr/>
    </dgm:pt>
    <dgm:pt modelId="{C0EFE1B5-66B3-4063-B41A-ECEF534591C6}" type="pres">
      <dgm:prSet presAssocID="{26AE1CC1-6A98-422D-B978-F02BBD56E5F5}" presName="parentLin" presStyleCnt="0"/>
      <dgm:spPr/>
    </dgm:pt>
    <dgm:pt modelId="{C504055C-763E-4E4A-96AE-6BE8911D330F}" type="pres">
      <dgm:prSet presAssocID="{26AE1CC1-6A98-422D-B978-F02BBD56E5F5}" presName="parentLeftMargin" presStyleLbl="node1" presStyleIdx="3" presStyleCnt="8"/>
      <dgm:spPr/>
    </dgm:pt>
    <dgm:pt modelId="{8932C557-6276-40C5-A851-00DB89A6E080}" type="pres">
      <dgm:prSet presAssocID="{26AE1CC1-6A98-422D-B978-F02BBD56E5F5}" presName="parentText" presStyleLbl="node1" presStyleIdx="4" presStyleCnt="8">
        <dgm:presLayoutVars>
          <dgm:chMax val="0"/>
          <dgm:bulletEnabled val="1"/>
        </dgm:presLayoutVars>
      </dgm:prSet>
      <dgm:spPr/>
    </dgm:pt>
    <dgm:pt modelId="{F0D90D3E-7D80-471E-9912-35DE87341EBD}" type="pres">
      <dgm:prSet presAssocID="{26AE1CC1-6A98-422D-B978-F02BBD56E5F5}" presName="negativeSpace" presStyleCnt="0"/>
      <dgm:spPr/>
    </dgm:pt>
    <dgm:pt modelId="{FA17A13D-7501-4DB0-908D-F461E79ABA3D}" type="pres">
      <dgm:prSet presAssocID="{26AE1CC1-6A98-422D-B978-F02BBD56E5F5}" presName="childText" presStyleLbl="conFgAcc1" presStyleIdx="4" presStyleCnt="8">
        <dgm:presLayoutVars>
          <dgm:bulletEnabled val="1"/>
        </dgm:presLayoutVars>
      </dgm:prSet>
      <dgm:spPr/>
    </dgm:pt>
    <dgm:pt modelId="{6C5FB26A-AD24-4A0F-8F2B-6A14B320D763}" type="pres">
      <dgm:prSet presAssocID="{7A0A6D59-52DF-40DE-A310-E00AB0E97424}" presName="spaceBetweenRectangles" presStyleCnt="0"/>
      <dgm:spPr/>
    </dgm:pt>
    <dgm:pt modelId="{AE729236-25AD-4A24-95F6-4699D604DADA}" type="pres">
      <dgm:prSet presAssocID="{1AE9FC78-9572-4BA5-B6C4-81838B0A29CD}" presName="parentLin" presStyleCnt="0"/>
      <dgm:spPr/>
    </dgm:pt>
    <dgm:pt modelId="{C624C299-7925-471D-A3B2-24C957BE531D}" type="pres">
      <dgm:prSet presAssocID="{1AE9FC78-9572-4BA5-B6C4-81838B0A29CD}" presName="parentLeftMargin" presStyleLbl="node1" presStyleIdx="4" presStyleCnt="8"/>
      <dgm:spPr/>
    </dgm:pt>
    <dgm:pt modelId="{5BB3E23F-1610-4B6D-95DA-0D4CB00E7F9A}" type="pres">
      <dgm:prSet presAssocID="{1AE9FC78-9572-4BA5-B6C4-81838B0A29CD}" presName="parentText" presStyleLbl="node1" presStyleIdx="5" presStyleCnt="8">
        <dgm:presLayoutVars>
          <dgm:chMax val="0"/>
          <dgm:bulletEnabled val="1"/>
        </dgm:presLayoutVars>
      </dgm:prSet>
      <dgm:spPr/>
    </dgm:pt>
    <dgm:pt modelId="{E8A326E6-3971-4FA8-87A7-B81CD0991CDE}" type="pres">
      <dgm:prSet presAssocID="{1AE9FC78-9572-4BA5-B6C4-81838B0A29CD}" presName="negativeSpace" presStyleCnt="0"/>
      <dgm:spPr/>
    </dgm:pt>
    <dgm:pt modelId="{018C95CA-3A8B-4572-BEEA-2B270F7B2777}" type="pres">
      <dgm:prSet presAssocID="{1AE9FC78-9572-4BA5-B6C4-81838B0A29CD}" presName="childText" presStyleLbl="conFgAcc1" presStyleIdx="5" presStyleCnt="8">
        <dgm:presLayoutVars>
          <dgm:bulletEnabled val="1"/>
        </dgm:presLayoutVars>
      </dgm:prSet>
      <dgm:spPr/>
    </dgm:pt>
    <dgm:pt modelId="{AD071DC1-AF3E-4A1B-8E94-867F7E38BFBF}" type="pres">
      <dgm:prSet presAssocID="{D665117C-4D5A-438A-BE56-5A521BEA9DA3}" presName="spaceBetweenRectangles" presStyleCnt="0"/>
      <dgm:spPr/>
    </dgm:pt>
    <dgm:pt modelId="{BEDDAA80-B057-4B4A-AB2E-59D0A4B8A318}" type="pres">
      <dgm:prSet presAssocID="{1B934EAA-7E5A-4D37-A35E-C4F629D57776}" presName="parentLin" presStyleCnt="0"/>
      <dgm:spPr/>
    </dgm:pt>
    <dgm:pt modelId="{6E1C71D9-6BAF-4F52-8CB9-1B0544189249}" type="pres">
      <dgm:prSet presAssocID="{1B934EAA-7E5A-4D37-A35E-C4F629D57776}" presName="parentLeftMargin" presStyleLbl="node1" presStyleIdx="5" presStyleCnt="8"/>
      <dgm:spPr/>
    </dgm:pt>
    <dgm:pt modelId="{552B44C1-78B7-42A4-85C0-8C27DD08BC11}" type="pres">
      <dgm:prSet presAssocID="{1B934EAA-7E5A-4D37-A35E-C4F629D57776}" presName="parentText" presStyleLbl="node1" presStyleIdx="6" presStyleCnt="8">
        <dgm:presLayoutVars>
          <dgm:chMax val="0"/>
          <dgm:bulletEnabled val="1"/>
        </dgm:presLayoutVars>
      </dgm:prSet>
      <dgm:spPr/>
    </dgm:pt>
    <dgm:pt modelId="{6209ADA8-D4B3-4FE4-93F5-2883083A0030}" type="pres">
      <dgm:prSet presAssocID="{1B934EAA-7E5A-4D37-A35E-C4F629D57776}" presName="negativeSpace" presStyleCnt="0"/>
      <dgm:spPr/>
    </dgm:pt>
    <dgm:pt modelId="{760BF984-DF91-4C59-819C-32AB2EF5F655}" type="pres">
      <dgm:prSet presAssocID="{1B934EAA-7E5A-4D37-A35E-C4F629D57776}" presName="childText" presStyleLbl="conFgAcc1" presStyleIdx="6" presStyleCnt="8">
        <dgm:presLayoutVars>
          <dgm:bulletEnabled val="1"/>
        </dgm:presLayoutVars>
      </dgm:prSet>
      <dgm:spPr/>
    </dgm:pt>
    <dgm:pt modelId="{8082B020-DBF2-43A7-893E-DDA189583F19}" type="pres">
      <dgm:prSet presAssocID="{E65D2993-321B-4644-A365-B6C733366BB4}" presName="spaceBetweenRectangles" presStyleCnt="0"/>
      <dgm:spPr/>
    </dgm:pt>
    <dgm:pt modelId="{DD22626C-1D64-424C-B1AD-8FDECA787119}" type="pres">
      <dgm:prSet presAssocID="{BBC955B2-72E1-48B6-9C42-B82DF681B1CD}" presName="parentLin" presStyleCnt="0"/>
      <dgm:spPr/>
    </dgm:pt>
    <dgm:pt modelId="{6182BEC7-9045-4ABD-BD4F-3AE8A15DF356}" type="pres">
      <dgm:prSet presAssocID="{BBC955B2-72E1-48B6-9C42-B82DF681B1CD}" presName="parentLeftMargin" presStyleLbl="node1" presStyleIdx="6" presStyleCnt="8"/>
      <dgm:spPr/>
    </dgm:pt>
    <dgm:pt modelId="{5B930C45-7DDA-4497-82FD-23D82AFAFECF}" type="pres">
      <dgm:prSet presAssocID="{BBC955B2-72E1-48B6-9C42-B82DF681B1CD}" presName="parentText" presStyleLbl="node1" presStyleIdx="7" presStyleCnt="8">
        <dgm:presLayoutVars>
          <dgm:chMax val="0"/>
          <dgm:bulletEnabled val="1"/>
        </dgm:presLayoutVars>
      </dgm:prSet>
      <dgm:spPr/>
    </dgm:pt>
    <dgm:pt modelId="{DCA91DE8-DBFA-42FB-BE04-200EFAE63C03}" type="pres">
      <dgm:prSet presAssocID="{BBC955B2-72E1-48B6-9C42-B82DF681B1CD}" presName="negativeSpace" presStyleCnt="0"/>
      <dgm:spPr/>
    </dgm:pt>
    <dgm:pt modelId="{505FBEFD-61A0-4152-8BE4-B276371D55C1}" type="pres">
      <dgm:prSet presAssocID="{BBC955B2-72E1-48B6-9C42-B82DF681B1CD}" presName="childText" presStyleLbl="conFgAcc1" presStyleIdx="7" presStyleCnt="8">
        <dgm:presLayoutVars>
          <dgm:bulletEnabled val="1"/>
        </dgm:presLayoutVars>
      </dgm:prSet>
      <dgm:spPr/>
    </dgm:pt>
  </dgm:ptLst>
  <dgm:cxnLst>
    <dgm:cxn modelId="{6A58750E-940E-4CE8-84BA-40E5688776B1}" srcId="{66D77714-E645-414B-8C04-016F575AFF1C}" destId="{493BDA1D-053A-46FE-8940-2820C4234ECB}" srcOrd="0" destOrd="0" parTransId="{27341655-454E-4F3A-942F-B6CF6AEDC7CF}" sibTransId="{8831A619-7453-40C0-BB3B-50D7680E044A}"/>
    <dgm:cxn modelId="{C4D0F913-A7DD-4732-BC15-D46B5E6A6AB0}" type="presOf" srcId="{BBC955B2-72E1-48B6-9C42-B82DF681B1CD}" destId="{5B930C45-7DDA-4497-82FD-23D82AFAFECF}" srcOrd="1" destOrd="0" presId="urn:microsoft.com/office/officeart/2005/8/layout/list1"/>
    <dgm:cxn modelId="{52D23828-7F1D-444B-A4C5-779F14D69A2B}" srcId="{66D77714-E645-414B-8C04-016F575AFF1C}" destId="{BBC955B2-72E1-48B6-9C42-B82DF681B1CD}" srcOrd="7" destOrd="0" parTransId="{3F2217CA-9EC2-4116-B6ED-55215EF7C936}" sibTransId="{94A15608-5064-4147-8D79-0E2671465913}"/>
    <dgm:cxn modelId="{F5469131-23E5-4168-B47D-8CDAA1948C91}" type="presOf" srcId="{B3B03DC8-BEE0-49DF-BF8B-DB9E508782BB}" destId="{A219427A-0C87-4598-A572-1AC3D4256810}" srcOrd="1" destOrd="0" presId="urn:microsoft.com/office/officeart/2005/8/layout/list1"/>
    <dgm:cxn modelId="{FFBC4934-CD0C-4450-8050-C68525609629}" srcId="{66D77714-E645-414B-8C04-016F575AFF1C}" destId="{B3B03DC8-BEE0-49DF-BF8B-DB9E508782BB}" srcOrd="2" destOrd="0" parTransId="{703315A5-6B64-41DD-9299-7273D4E20BAB}" sibTransId="{4150E99C-78F4-4502-9DDC-E36E53A62DA8}"/>
    <dgm:cxn modelId="{E302C337-0990-4F85-9AB4-9D10A00586F3}" type="presOf" srcId="{493BDA1D-053A-46FE-8940-2820C4234ECB}" destId="{7EB992D0-A66C-43CD-9A91-3526FB800A16}" srcOrd="0" destOrd="0" presId="urn:microsoft.com/office/officeart/2005/8/layout/list1"/>
    <dgm:cxn modelId="{96AB743B-7648-45A5-A778-F8EC6A7E0B7E}" type="presOf" srcId="{26AE1CC1-6A98-422D-B978-F02BBD56E5F5}" destId="{8932C557-6276-40C5-A851-00DB89A6E080}" srcOrd="1" destOrd="0" presId="urn:microsoft.com/office/officeart/2005/8/layout/list1"/>
    <dgm:cxn modelId="{605B1C5E-35BD-4B2E-A13C-95F30F4C8C9B}" srcId="{66D77714-E645-414B-8C04-016F575AFF1C}" destId="{1AE9FC78-9572-4BA5-B6C4-81838B0A29CD}" srcOrd="5" destOrd="0" parTransId="{A00155CC-DF19-40E3-AE06-605D1722F40A}" sibTransId="{D665117C-4D5A-438A-BE56-5A521BEA9DA3}"/>
    <dgm:cxn modelId="{8AD5726A-BC94-4947-AD05-A2A77EA6D623}" srcId="{66D77714-E645-414B-8C04-016F575AFF1C}" destId="{1B934EAA-7E5A-4D37-A35E-C4F629D57776}" srcOrd="6" destOrd="0" parTransId="{6B46300F-E732-4353-AC31-1A95DABCFE12}" sibTransId="{E65D2993-321B-4644-A365-B6C733366BB4}"/>
    <dgm:cxn modelId="{9A3B0F7A-FE6C-412A-B8C1-E568AC0E915D}" srcId="{66D77714-E645-414B-8C04-016F575AFF1C}" destId="{26AE1CC1-6A98-422D-B978-F02BBD56E5F5}" srcOrd="4" destOrd="0" parTransId="{8CE7ACF4-F6B6-4E62-AB5B-FE9C8C9D4887}" sibTransId="{7A0A6D59-52DF-40DE-A310-E00AB0E97424}"/>
    <dgm:cxn modelId="{6D2DFF7F-C466-4F2E-9214-45E859E3F6AA}" type="presOf" srcId="{26AE1CC1-6A98-422D-B978-F02BBD56E5F5}" destId="{C504055C-763E-4E4A-96AE-6BE8911D330F}" srcOrd="0" destOrd="0" presId="urn:microsoft.com/office/officeart/2005/8/layout/list1"/>
    <dgm:cxn modelId="{040E9E81-9320-4C3E-986E-FBD3D17F1EC8}" type="presOf" srcId="{66D77714-E645-414B-8C04-016F575AFF1C}" destId="{5241F9A3-D877-4353-BBE1-96E8B205546E}" srcOrd="0" destOrd="0" presId="urn:microsoft.com/office/officeart/2005/8/layout/list1"/>
    <dgm:cxn modelId="{66A02086-BC8B-4878-A2BA-1A28BFDCA4AE}" type="presOf" srcId="{1AE9FC78-9572-4BA5-B6C4-81838B0A29CD}" destId="{5BB3E23F-1610-4B6D-95DA-0D4CB00E7F9A}" srcOrd="1" destOrd="0" presId="urn:microsoft.com/office/officeart/2005/8/layout/list1"/>
    <dgm:cxn modelId="{7481CA93-6105-476B-9E69-C2A6FE51211E}" type="presOf" srcId="{5708748B-0900-45A6-9082-C670ECE352F8}" destId="{F8017D3B-B9B5-4B50-AB75-B7A30A076D4C}" srcOrd="0" destOrd="0" presId="urn:microsoft.com/office/officeart/2005/8/layout/list1"/>
    <dgm:cxn modelId="{08D713A3-DDA8-4A77-8B7E-313EAAD6726C}" srcId="{66D77714-E645-414B-8C04-016F575AFF1C}" destId="{E97663A4-EADC-4F9F-9FA3-40F2D59E796A}" srcOrd="3" destOrd="0" parTransId="{3727EAFA-9509-4809-8045-620A024FDB99}" sibTransId="{5819C65B-15E9-4773-8A89-40AD184393F1}"/>
    <dgm:cxn modelId="{BE3AC0AC-E272-47DF-B830-91A9569CB7BC}" type="presOf" srcId="{B3B03DC8-BEE0-49DF-BF8B-DB9E508782BB}" destId="{369FA4D7-571A-4D06-837F-4DD5BDF43B26}" srcOrd="0" destOrd="0" presId="urn:microsoft.com/office/officeart/2005/8/layout/list1"/>
    <dgm:cxn modelId="{4F8023B8-B8CC-4240-A788-7C31395CB69C}" type="presOf" srcId="{1B934EAA-7E5A-4D37-A35E-C4F629D57776}" destId="{552B44C1-78B7-42A4-85C0-8C27DD08BC11}" srcOrd="1" destOrd="0" presId="urn:microsoft.com/office/officeart/2005/8/layout/list1"/>
    <dgm:cxn modelId="{7B860CBB-43F9-48BA-944A-0455878AA366}" type="presOf" srcId="{BBC955B2-72E1-48B6-9C42-B82DF681B1CD}" destId="{6182BEC7-9045-4ABD-BD4F-3AE8A15DF356}" srcOrd="0" destOrd="0" presId="urn:microsoft.com/office/officeart/2005/8/layout/list1"/>
    <dgm:cxn modelId="{86297FC2-57D8-410A-9066-4DA8F5975B8B}" type="presOf" srcId="{493BDA1D-053A-46FE-8940-2820C4234ECB}" destId="{59DC3082-D4DA-4697-B5AE-0455BDC67D2C}" srcOrd="1" destOrd="0" presId="urn:microsoft.com/office/officeart/2005/8/layout/list1"/>
    <dgm:cxn modelId="{0D0F68C4-4783-4FE9-9215-18CFE23C2D4D}" type="presOf" srcId="{E97663A4-EADC-4F9F-9FA3-40F2D59E796A}" destId="{407277FD-6A80-45AD-95C9-1271F6396CC7}" srcOrd="0" destOrd="0" presId="urn:microsoft.com/office/officeart/2005/8/layout/list1"/>
    <dgm:cxn modelId="{A251B8C6-B457-43E8-AA71-3D677B3370BF}" srcId="{66D77714-E645-414B-8C04-016F575AFF1C}" destId="{5708748B-0900-45A6-9082-C670ECE352F8}" srcOrd="1" destOrd="0" parTransId="{5387DFC7-13FA-42C9-95AC-788169590BE0}" sibTransId="{20E32B5C-844B-436B-B612-3A16E8CF1543}"/>
    <dgm:cxn modelId="{F36C84C7-0CD0-435D-85B6-D81926689B18}" type="presOf" srcId="{E97663A4-EADC-4F9F-9FA3-40F2D59E796A}" destId="{ED888F3B-7567-4B86-825B-5A1D9488ECC1}" srcOrd="1" destOrd="0" presId="urn:microsoft.com/office/officeart/2005/8/layout/list1"/>
    <dgm:cxn modelId="{D1D4C7D0-65F2-42C3-B57F-F78FC778C47C}" type="presOf" srcId="{1B934EAA-7E5A-4D37-A35E-C4F629D57776}" destId="{6E1C71D9-6BAF-4F52-8CB9-1B0544189249}" srcOrd="0" destOrd="0" presId="urn:microsoft.com/office/officeart/2005/8/layout/list1"/>
    <dgm:cxn modelId="{71816FE6-3105-47F6-8B05-7E9690711D2B}" type="presOf" srcId="{5708748B-0900-45A6-9082-C670ECE352F8}" destId="{9829AF80-2B85-42F9-AB0B-D26C999FB29F}" srcOrd="1" destOrd="0" presId="urn:microsoft.com/office/officeart/2005/8/layout/list1"/>
    <dgm:cxn modelId="{FD8353E6-9FB9-4282-B8D5-FA4DF21C832B}" type="presOf" srcId="{1AE9FC78-9572-4BA5-B6C4-81838B0A29CD}" destId="{C624C299-7925-471D-A3B2-24C957BE531D}" srcOrd="0" destOrd="0" presId="urn:microsoft.com/office/officeart/2005/8/layout/list1"/>
    <dgm:cxn modelId="{2D427E18-E0B0-40EF-9C8B-79BD4F49C1BE}" type="presParOf" srcId="{5241F9A3-D877-4353-BBE1-96E8B205546E}" destId="{A87B73A9-A72B-4E43-9F6E-9121C534C857}" srcOrd="0" destOrd="0" presId="urn:microsoft.com/office/officeart/2005/8/layout/list1"/>
    <dgm:cxn modelId="{60795D09-AA96-4CA1-9B86-578B06A1DC8B}" type="presParOf" srcId="{A87B73A9-A72B-4E43-9F6E-9121C534C857}" destId="{7EB992D0-A66C-43CD-9A91-3526FB800A16}" srcOrd="0" destOrd="0" presId="urn:microsoft.com/office/officeart/2005/8/layout/list1"/>
    <dgm:cxn modelId="{1439726E-6B26-4015-813C-86AC89A64827}" type="presParOf" srcId="{A87B73A9-A72B-4E43-9F6E-9121C534C857}" destId="{59DC3082-D4DA-4697-B5AE-0455BDC67D2C}" srcOrd="1" destOrd="0" presId="urn:microsoft.com/office/officeart/2005/8/layout/list1"/>
    <dgm:cxn modelId="{C42E63A9-ADCE-4DF1-898F-CFE6CBB96DB4}" type="presParOf" srcId="{5241F9A3-D877-4353-BBE1-96E8B205546E}" destId="{A3C1FDBF-A96C-457A-8C79-3A651DEE01B9}" srcOrd="1" destOrd="0" presId="urn:microsoft.com/office/officeart/2005/8/layout/list1"/>
    <dgm:cxn modelId="{C3EB9654-8D63-4711-9AE5-D0FD0914C1CA}" type="presParOf" srcId="{5241F9A3-D877-4353-BBE1-96E8B205546E}" destId="{E10362EF-D8B5-454D-B89B-63B03A105E0D}" srcOrd="2" destOrd="0" presId="urn:microsoft.com/office/officeart/2005/8/layout/list1"/>
    <dgm:cxn modelId="{1D0C1D82-D9CA-4D6F-B1B5-5C8C5F0FD7E1}" type="presParOf" srcId="{5241F9A3-D877-4353-BBE1-96E8B205546E}" destId="{C7A568FB-979B-44AB-8FCC-DA881756EF1F}" srcOrd="3" destOrd="0" presId="urn:microsoft.com/office/officeart/2005/8/layout/list1"/>
    <dgm:cxn modelId="{68F1F256-3B58-4304-AB50-11C6DA6ACC64}" type="presParOf" srcId="{5241F9A3-D877-4353-BBE1-96E8B205546E}" destId="{9367635A-C823-45F6-869B-39E97B84DCBE}" srcOrd="4" destOrd="0" presId="urn:microsoft.com/office/officeart/2005/8/layout/list1"/>
    <dgm:cxn modelId="{3738058B-FA55-461C-A24E-BC4961CAEFBE}" type="presParOf" srcId="{9367635A-C823-45F6-869B-39E97B84DCBE}" destId="{F8017D3B-B9B5-4B50-AB75-B7A30A076D4C}" srcOrd="0" destOrd="0" presId="urn:microsoft.com/office/officeart/2005/8/layout/list1"/>
    <dgm:cxn modelId="{222A106C-CB2B-4E77-B44F-153D36D59832}" type="presParOf" srcId="{9367635A-C823-45F6-869B-39E97B84DCBE}" destId="{9829AF80-2B85-42F9-AB0B-D26C999FB29F}" srcOrd="1" destOrd="0" presId="urn:microsoft.com/office/officeart/2005/8/layout/list1"/>
    <dgm:cxn modelId="{A15A9202-2422-4AEA-B73F-B57B9F5B2C3B}" type="presParOf" srcId="{5241F9A3-D877-4353-BBE1-96E8B205546E}" destId="{13987A04-6CB3-4049-BDD5-E4508C56BCF7}" srcOrd="5" destOrd="0" presId="urn:microsoft.com/office/officeart/2005/8/layout/list1"/>
    <dgm:cxn modelId="{37D660BC-D72A-45E7-9F30-E8EFE7D744DF}" type="presParOf" srcId="{5241F9A3-D877-4353-BBE1-96E8B205546E}" destId="{F602B52D-486E-4AE9-A409-E28C8B62AC36}" srcOrd="6" destOrd="0" presId="urn:microsoft.com/office/officeart/2005/8/layout/list1"/>
    <dgm:cxn modelId="{CF71A5A9-C631-4E42-A2F3-D022770352BE}" type="presParOf" srcId="{5241F9A3-D877-4353-BBE1-96E8B205546E}" destId="{24EBE08F-8AE6-4C1B-A4CB-C5FDABBCA188}" srcOrd="7" destOrd="0" presId="urn:microsoft.com/office/officeart/2005/8/layout/list1"/>
    <dgm:cxn modelId="{4BF05C6F-599E-4510-9156-B3E011A79238}" type="presParOf" srcId="{5241F9A3-D877-4353-BBE1-96E8B205546E}" destId="{3DED5BAA-604B-4D30-8A90-9E1FE0B3B77F}" srcOrd="8" destOrd="0" presId="urn:microsoft.com/office/officeart/2005/8/layout/list1"/>
    <dgm:cxn modelId="{55F3026E-437A-4200-B67A-8710D0AC8F2C}" type="presParOf" srcId="{3DED5BAA-604B-4D30-8A90-9E1FE0B3B77F}" destId="{369FA4D7-571A-4D06-837F-4DD5BDF43B26}" srcOrd="0" destOrd="0" presId="urn:microsoft.com/office/officeart/2005/8/layout/list1"/>
    <dgm:cxn modelId="{62081282-C110-4DD3-B10E-B9B27E61BC20}" type="presParOf" srcId="{3DED5BAA-604B-4D30-8A90-9E1FE0B3B77F}" destId="{A219427A-0C87-4598-A572-1AC3D4256810}" srcOrd="1" destOrd="0" presId="urn:microsoft.com/office/officeart/2005/8/layout/list1"/>
    <dgm:cxn modelId="{9530EE03-5CEB-46E7-93CA-EDFA883A9C3D}" type="presParOf" srcId="{5241F9A3-D877-4353-BBE1-96E8B205546E}" destId="{9857DA77-EEC6-416C-83BE-955A13623E38}" srcOrd="9" destOrd="0" presId="urn:microsoft.com/office/officeart/2005/8/layout/list1"/>
    <dgm:cxn modelId="{191D5E3E-BAC0-4763-B0C0-75A4BCE9CE02}" type="presParOf" srcId="{5241F9A3-D877-4353-BBE1-96E8B205546E}" destId="{C2C7489C-230E-4936-81F8-48FF5C2DFB7C}" srcOrd="10" destOrd="0" presId="urn:microsoft.com/office/officeart/2005/8/layout/list1"/>
    <dgm:cxn modelId="{388E871D-A735-474E-B3CB-8ADF1D3BB94D}" type="presParOf" srcId="{5241F9A3-D877-4353-BBE1-96E8B205546E}" destId="{4EF618A7-9B48-498A-A448-C45E46126C87}" srcOrd="11" destOrd="0" presId="urn:microsoft.com/office/officeart/2005/8/layout/list1"/>
    <dgm:cxn modelId="{A3F09462-0C63-4CC3-8E5E-7BB4A7796ED2}" type="presParOf" srcId="{5241F9A3-D877-4353-BBE1-96E8B205546E}" destId="{8D50F86C-2B2C-45CE-966A-1FA3F00F4CEF}" srcOrd="12" destOrd="0" presId="urn:microsoft.com/office/officeart/2005/8/layout/list1"/>
    <dgm:cxn modelId="{F08D27AA-C2BB-4D4B-83F0-DEB7D2E86E5B}" type="presParOf" srcId="{8D50F86C-2B2C-45CE-966A-1FA3F00F4CEF}" destId="{407277FD-6A80-45AD-95C9-1271F6396CC7}" srcOrd="0" destOrd="0" presId="urn:microsoft.com/office/officeart/2005/8/layout/list1"/>
    <dgm:cxn modelId="{7FDD11C9-DBDE-4202-9D7C-78F1D02E758C}" type="presParOf" srcId="{8D50F86C-2B2C-45CE-966A-1FA3F00F4CEF}" destId="{ED888F3B-7567-4B86-825B-5A1D9488ECC1}" srcOrd="1" destOrd="0" presId="urn:microsoft.com/office/officeart/2005/8/layout/list1"/>
    <dgm:cxn modelId="{A0D84459-7F00-429B-9161-C72F5E3FEC08}" type="presParOf" srcId="{5241F9A3-D877-4353-BBE1-96E8B205546E}" destId="{D6880EB1-ABE8-407A-97BC-B57586780CC4}" srcOrd="13" destOrd="0" presId="urn:microsoft.com/office/officeart/2005/8/layout/list1"/>
    <dgm:cxn modelId="{7710C2E6-D3EE-4D00-A876-8777CEF515DC}" type="presParOf" srcId="{5241F9A3-D877-4353-BBE1-96E8B205546E}" destId="{B95EF99E-3AD6-4EAD-A53B-7337AFBD0231}" srcOrd="14" destOrd="0" presId="urn:microsoft.com/office/officeart/2005/8/layout/list1"/>
    <dgm:cxn modelId="{9A6BE74E-312A-4083-B640-C0B87762C7CF}" type="presParOf" srcId="{5241F9A3-D877-4353-BBE1-96E8B205546E}" destId="{F8F1F4C1-C448-4C52-A443-71D1DD26232D}" srcOrd="15" destOrd="0" presId="urn:microsoft.com/office/officeart/2005/8/layout/list1"/>
    <dgm:cxn modelId="{EE0FD625-10C2-4844-BF03-8DCDE2419A25}" type="presParOf" srcId="{5241F9A3-D877-4353-BBE1-96E8B205546E}" destId="{C0EFE1B5-66B3-4063-B41A-ECEF534591C6}" srcOrd="16" destOrd="0" presId="urn:microsoft.com/office/officeart/2005/8/layout/list1"/>
    <dgm:cxn modelId="{872097AA-A156-4DFF-B7B6-4E835821AECB}" type="presParOf" srcId="{C0EFE1B5-66B3-4063-B41A-ECEF534591C6}" destId="{C504055C-763E-4E4A-96AE-6BE8911D330F}" srcOrd="0" destOrd="0" presId="urn:microsoft.com/office/officeart/2005/8/layout/list1"/>
    <dgm:cxn modelId="{5AB33962-063D-4941-A61E-242001EEEB56}" type="presParOf" srcId="{C0EFE1B5-66B3-4063-B41A-ECEF534591C6}" destId="{8932C557-6276-40C5-A851-00DB89A6E080}" srcOrd="1" destOrd="0" presId="urn:microsoft.com/office/officeart/2005/8/layout/list1"/>
    <dgm:cxn modelId="{3C981381-AECD-4537-A1CB-7418BA67545D}" type="presParOf" srcId="{5241F9A3-D877-4353-BBE1-96E8B205546E}" destId="{F0D90D3E-7D80-471E-9912-35DE87341EBD}" srcOrd="17" destOrd="0" presId="urn:microsoft.com/office/officeart/2005/8/layout/list1"/>
    <dgm:cxn modelId="{3491EC4F-BE7A-4FD6-BC28-2430A772D575}" type="presParOf" srcId="{5241F9A3-D877-4353-BBE1-96E8B205546E}" destId="{FA17A13D-7501-4DB0-908D-F461E79ABA3D}" srcOrd="18" destOrd="0" presId="urn:microsoft.com/office/officeart/2005/8/layout/list1"/>
    <dgm:cxn modelId="{AE93911B-D3CB-4923-913C-FBBEE1989C25}" type="presParOf" srcId="{5241F9A3-D877-4353-BBE1-96E8B205546E}" destId="{6C5FB26A-AD24-4A0F-8F2B-6A14B320D763}" srcOrd="19" destOrd="0" presId="urn:microsoft.com/office/officeart/2005/8/layout/list1"/>
    <dgm:cxn modelId="{86FAFEF5-AF7D-414C-9FFC-F1D36D56CE20}" type="presParOf" srcId="{5241F9A3-D877-4353-BBE1-96E8B205546E}" destId="{AE729236-25AD-4A24-95F6-4699D604DADA}" srcOrd="20" destOrd="0" presId="urn:microsoft.com/office/officeart/2005/8/layout/list1"/>
    <dgm:cxn modelId="{A4D5117F-349B-4E88-928A-7AB9B5F621FE}" type="presParOf" srcId="{AE729236-25AD-4A24-95F6-4699D604DADA}" destId="{C624C299-7925-471D-A3B2-24C957BE531D}" srcOrd="0" destOrd="0" presId="urn:microsoft.com/office/officeart/2005/8/layout/list1"/>
    <dgm:cxn modelId="{B8963FD6-7A04-441B-BF28-DD0595CB38B1}" type="presParOf" srcId="{AE729236-25AD-4A24-95F6-4699D604DADA}" destId="{5BB3E23F-1610-4B6D-95DA-0D4CB00E7F9A}" srcOrd="1" destOrd="0" presId="urn:microsoft.com/office/officeart/2005/8/layout/list1"/>
    <dgm:cxn modelId="{87BFD41E-16C0-43A7-9313-916F12DAC1C4}" type="presParOf" srcId="{5241F9A3-D877-4353-BBE1-96E8B205546E}" destId="{E8A326E6-3971-4FA8-87A7-B81CD0991CDE}" srcOrd="21" destOrd="0" presId="urn:microsoft.com/office/officeart/2005/8/layout/list1"/>
    <dgm:cxn modelId="{2D43C737-1E8C-45FC-BDA1-52E6BC61DECE}" type="presParOf" srcId="{5241F9A3-D877-4353-BBE1-96E8B205546E}" destId="{018C95CA-3A8B-4572-BEEA-2B270F7B2777}" srcOrd="22" destOrd="0" presId="urn:microsoft.com/office/officeart/2005/8/layout/list1"/>
    <dgm:cxn modelId="{6F0730E3-0990-4743-A9AB-35863B98E5A4}" type="presParOf" srcId="{5241F9A3-D877-4353-BBE1-96E8B205546E}" destId="{AD071DC1-AF3E-4A1B-8E94-867F7E38BFBF}" srcOrd="23" destOrd="0" presId="urn:microsoft.com/office/officeart/2005/8/layout/list1"/>
    <dgm:cxn modelId="{E3FF3AEA-3778-492F-80AB-055B80253D61}" type="presParOf" srcId="{5241F9A3-D877-4353-BBE1-96E8B205546E}" destId="{BEDDAA80-B057-4B4A-AB2E-59D0A4B8A318}" srcOrd="24" destOrd="0" presId="urn:microsoft.com/office/officeart/2005/8/layout/list1"/>
    <dgm:cxn modelId="{0514128F-98F9-4C37-9C7D-5FE93ADC1319}" type="presParOf" srcId="{BEDDAA80-B057-4B4A-AB2E-59D0A4B8A318}" destId="{6E1C71D9-6BAF-4F52-8CB9-1B0544189249}" srcOrd="0" destOrd="0" presId="urn:microsoft.com/office/officeart/2005/8/layout/list1"/>
    <dgm:cxn modelId="{D199ED29-36F7-41B3-A916-D0A45ECC968E}" type="presParOf" srcId="{BEDDAA80-B057-4B4A-AB2E-59D0A4B8A318}" destId="{552B44C1-78B7-42A4-85C0-8C27DD08BC11}" srcOrd="1" destOrd="0" presId="urn:microsoft.com/office/officeart/2005/8/layout/list1"/>
    <dgm:cxn modelId="{D2ED7D84-22C3-42BC-B99D-B97BF27EDCD1}" type="presParOf" srcId="{5241F9A3-D877-4353-BBE1-96E8B205546E}" destId="{6209ADA8-D4B3-4FE4-93F5-2883083A0030}" srcOrd="25" destOrd="0" presId="urn:microsoft.com/office/officeart/2005/8/layout/list1"/>
    <dgm:cxn modelId="{5704F947-94DF-4F0E-8094-36DEB5D009FE}" type="presParOf" srcId="{5241F9A3-D877-4353-BBE1-96E8B205546E}" destId="{760BF984-DF91-4C59-819C-32AB2EF5F655}" srcOrd="26" destOrd="0" presId="urn:microsoft.com/office/officeart/2005/8/layout/list1"/>
    <dgm:cxn modelId="{0F7BAFCF-FC91-4094-B260-88803F5A8DEF}" type="presParOf" srcId="{5241F9A3-D877-4353-BBE1-96E8B205546E}" destId="{8082B020-DBF2-43A7-893E-DDA189583F19}" srcOrd="27" destOrd="0" presId="urn:microsoft.com/office/officeart/2005/8/layout/list1"/>
    <dgm:cxn modelId="{A9E86B14-9C38-44F7-A6CF-ED561AC5EA7D}" type="presParOf" srcId="{5241F9A3-D877-4353-BBE1-96E8B205546E}" destId="{DD22626C-1D64-424C-B1AD-8FDECA787119}" srcOrd="28" destOrd="0" presId="urn:microsoft.com/office/officeart/2005/8/layout/list1"/>
    <dgm:cxn modelId="{A5474B39-1703-47AF-8FDD-F95D4704A868}" type="presParOf" srcId="{DD22626C-1D64-424C-B1AD-8FDECA787119}" destId="{6182BEC7-9045-4ABD-BD4F-3AE8A15DF356}" srcOrd="0" destOrd="0" presId="urn:microsoft.com/office/officeart/2005/8/layout/list1"/>
    <dgm:cxn modelId="{CC01F219-F998-4424-83FB-82B749DCCA45}" type="presParOf" srcId="{DD22626C-1D64-424C-B1AD-8FDECA787119}" destId="{5B930C45-7DDA-4497-82FD-23D82AFAFECF}" srcOrd="1" destOrd="0" presId="urn:microsoft.com/office/officeart/2005/8/layout/list1"/>
    <dgm:cxn modelId="{BE3C63AB-6D6D-44F1-9F3C-34F00EDEB0F6}" type="presParOf" srcId="{5241F9A3-D877-4353-BBE1-96E8B205546E}" destId="{DCA91DE8-DBFA-42FB-BE04-200EFAE63C03}" srcOrd="29" destOrd="0" presId="urn:microsoft.com/office/officeart/2005/8/layout/list1"/>
    <dgm:cxn modelId="{69C3972E-1D2F-4C3E-9DC3-B7467B712098}" type="presParOf" srcId="{5241F9A3-D877-4353-BBE1-96E8B205546E}" destId="{505FBEFD-61A0-4152-8BE4-B276371D55C1}"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E0F6A6-0120-43D6-BB8F-AFA29963303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ZA"/>
        </a:p>
      </dgm:t>
    </dgm:pt>
    <dgm:pt modelId="{5DEE5A26-9669-40BB-A76E-5130EA5820CF}">
      <dgm:prSet phldrT="[Text]" custT="1"/>
      <dgm:spPr>
        <a:solidFill>
          <a:srgbClr val="FFB51B"/>
        </a:solidFill>
      </dgm:spPr>
      <dgm:t>
        <a:bodyPr/>
        <a:lstStyle/>
        <a:p>
          <a:r>
            <a:rPr lang="en-ZA" sz="1600" b="1" u="none" dirty="0">
              <a:solidFill>
                <a:srgbClr val="003057"/>
              </a:solidFill>
              <a:latin typeface="Avenir Book"/>
            </a:rPr>
            <a:t>2: </a:t>
          </a:r>
          <a:r>
            <a:rPr lang="en-US" sz="1600" b="1" i="0" u="none" dirty="0">
              <a:solidFill>
                <a:srgbClr val="003057"/>
              </a:solidFill>
              <a:latin typeface="Avenir Book"/>
              <a:ea typeface="Calibri" panose="020F0502020204030204" pitchFamily="34" charset="0"/>
              <a:cs typeface="Calibri" panose="020F0502020204030204" pitchFamily="34" charset="0"/>
            </a:rPr>
            <a:t>NON-REGISTRATION SURVEY</a:t>
          </a:r>
          <a:endParaRPr lang="en-ZA" sz="1600" b="1" u="none" dirty="0">
            <a:solidFill>
              <a:srgbClr val="003057"/>
            </a:solidFill>
            <a:latin typeface="Avenir Book"/>
          </a:endParaRPr>
        </a:p>
        <a:p>
          <a:r>
            <a:rPr lang="en-US" sz="1200" b="1" i="0" dirty="0" err="1">
              <a:solidFill>
                <a:srgbClr val="003057"/>
              </a:solidFill>
              <a:latin typeface="Avenir Book"/>
              <a:ea typeface="Calibri" panose="020F0502020204030204" pitchFamily="34" charset="0"/>
              <a:cs typeface="Calibri" panose="020F0502020204030204" pitchFamily="34" charset="0"/>
            </a:rPr>
            <a:t>Analyse</a:t>
          </a:r>
          <a:r>
            <a:rPr lang="en-US" sz="1200" b="1" i="0" dirty="0">
              <a:solidFill>
                <a:srgbClr val="003057"/>
              </a:solidFill>
              <a:latin typeface="Avenir Book"/>
              <a:ea typeface="Calibri" panose="020F0502020204030204" pitchFamily="34" charset="0"/>
              <a:cs typeface="Calibri" panose="020F0502020204030204" pitchFamily="34" charset="0"/>
            </a:rPr>
            <a:t> the experiences of PG students who were accepted to study at Nelson Mandela University but did not register.</a:t>
          </a:r>
        </a:p>
        <a:p>
          <a:r>
            <a:rPr lang="en-US" sz="1200" b="1" i="0" dirty="0">
              <a:solidFill>
                <a:srgbClr val="003057"/>
              </a:solidFill>
              <a:latin typeface="Avenir Book"/>
              <a:ea typeface="Calibri" panose="020F0502020204030204" pitchFamily="34" charset="0"/>
              <a:cs typeface="Calibri" panose="020F0502020204030204" pitchFamily="34" charset="0"/>
            </a:rPr>
            <a:t>T</a:t>
          </a:r>
          <a:r>
            <a:rPr lang="en-US" sz="1200" b="1" i="0" dirty="0">
              <a:solidFill>
                <a:srgbClr val="003057"/>
              </a:solidFill>
              <a:latin typeface="Avenir Book"/>
              <a:cs typeface="Calibri" panose="020F0502020204030204" pitchFamily="34" charset="0"/>
            </a:rPr>
            <a:t>ELEPHONIC SURVEY</a:t>
          </a:r>
        </a:p>
        <a:p>
          <a:r>
            <a:rPr lang="en-ZA" sz="1200" b="1" dirty="0">
              <a:solidFill>
                <a:srgbClr val="003057"/>
              </a:solidFill>
              <a:latin typeface="Avenir Book"/>
            </a:rPr>
            <a:t>STRATIFIED RANDOM SAMPLE</a:t>
          </a:r>
        </a:p>
        <a:p>
          <a:r>
            <a:rPr lang="en-ZA" sz="1200" b="1" dirty="0">
              <a:solidFill>
                <a:srgbClr val="003057"/>
              </a:solidFill>
              <a:latin typeface="Avenir Book"/>
            </a:rPr>
            <a:t>580 RESPONDENTS</a:t>
          </a:r>
        </a:p>
      </dgm:t>
    </dgm:pt>
    <dgm:pt modelId="{9AACD1B6-D060-4416-9C8F-93FDF4490ECF}" type="parTrans" cxnId="{892F4A5A-0450-4F70-8058-BE84FAD828D9}">
      <dgm:prSet/>
      <dgm:spPr/>
      <dgm:t>
        <a:bodyPr/>
        <a:lstStyle/>
        <a:p>
          <a:endParaRPr lang="en-ZA" sz="1600" b="1"/>
        </a:p>
      </dgm:t>
    </dgm:pt>
    <dgm:pt modelId="{08554F40-CAD3-4083-9ABC-2795F0303D0C}" type="sibTrans" cxnId="{892F4A5A-0450-4F70-8058-BE84FAD828D9}">
      <dgm:prSet/>
      <dgm:spPr/>
      <dgm:t>
        <a:bodyPr/>
        <a:lstStyle/>
        <a:p>
          <a:endParaRPr lang="en-ZA" sz="1600" b="1"/>
        </a:p>
      </dgm:t>
    </dgm:pt>
    <dgm:pt modelId="{9453CBD2-B711-49D4-9086-4449DBB3955E}">
      <dgm:prSet phldrT="[Text]" custT="1"/>
      <dgm:spPr>
        <a:solidFill>
          <a:schemeClr val="tx2">
            <a:lumMod val="50000"/>
          </a:schemeClr>
        </a:solidFill>
      </dgm:spPr>
      <dgm:t>
        <a:bodyPr/>
        <a:lstStyle/>
        <a:p>
          <a:r>
            <a:rPr lang="en-ZA" sz="1600" b="1" dirty="0">
              <a:latin typeface="Avenir Book"/>
            </a:rPr>
            <a:t>5: ACADEMIC &amp; PASS STAFF PERCEPTIONS OF PG ACCESS FOR SUCCESS</a:t>
          </a:r>
        </a:p>
        <a:p>
          <a:r>
            <a:rPr lang="en-ZA" sz="1200" b="1" dirty="0">
              <a:latin typeface="Avenir Book"/>
            </a:rPr>
            <a:t>Analyse the perceptions of staff involved in the PG access value chain regarding barriers and enablers to PG access for success.</a:t>
          </a:r>
        </a:p>
        <a:p>
          <a:r>
            <a:rPr lang="en-ZA" sz="1200" b="1" dirty="0">
              <a:latin typeface="Avenir Book"/>
            </a:rPr>
            <a:t>FOCUS GROUPS </a:t>
          </a:r>
        </a:p>
        <a:p>
          <a:r>
            <a:rPr lang="en-ZA" sz="1200" b="1" dirty="0">
              <a:latin typeface="Avenir Book"/>
            </a:rPr>
            <a:t>NOT YET COMPLETED</a:t>
          </a:r>
        </a:p>
      </dgm:t>
    </dgm:pt>
    <dgm:pt modelId="{4A066107-6B1D-4F3E-8355-7C9CCD895721}" type="parTrans" cxnId="{C9EB595C-5C8E-4DB2-BE9E-B6C614B47C1F}">
      <dgm:prSet/>
      <dgm:spPr/>
      <dgm:t>
        <a:bodyPr/>
        <a:lstStyle/>
        <a:p>
          <a:endParaRPr lang="en-ZA" sz="1600" b="1"/>
        </a:p>
      </dgm:t>
    </dgm:pt>
    <dgm:pt modelId="{E268FF5E-2E37-46D4-AF84-2D87E9135AA7}" type="sibTrans" cxnId="{C9EB595C-5C8E-4DB2-BE9E-B6C614B47C1F}">
      <dgm:prSet/>
      <dgm:spPr/>
      <dgm:t>
        <a:bodyPr/>
        <a:lstStyle/>
        <a:p>
          <a:endParaRPr lang="en-ZA" sz="1600" b="1"/>
        </a:p>
      </dgm:t>
    </dgm:pt>
    <dgm:pt modelId="{3A1DDB52-BDF3-43AB-85ED-5725E2FC796E}">
      <dgm:prSet custT="1"/>
      <dgm:spPr>
        <a:solidFill>
          <a:schemeClr val="tx2">
            <a:lumMod val="50000"/>
          </a:schemeClr>
        </a:solidFill>
      </dgm:spPr>
      <dgm:t>
        <a:bodyPr/>
        <a:lstStyle/>
        <a:p>
          <a:r>
            <a:rPr lang="en-ZA" sz="1600" b="1" u="none" dirty="0">
              <a:solidFill>
                <a:schemeClr val="bg1"/>
              </a:solidFill>
              <a:latin typeface="Avenir Book"/>
            </a:rPr>
            <a:t>1: </a:t>
          </a:r>
          <a:r>
            <a:rPr lang="en-US" sz="1600" b="1" i="0" u="none" dirty="0">
              <a:solidFill>
                <a:schemeClr val="bg1"/>
              </a:solidFill>
              <a:latin typeface="Avenir Book"/>
              <a:ea typeface="Calibri" panose="020F0502020204030204" pitchFamily="34" charset="0"/>
              <a:cs typeface="Calibri" panose="020F0502020204030204" pitchFamily="34" charset="0"/>
            </a:rPr>
            <a:t>BENCHMARKING</a:t>
          </a:r>
          <a:endParaRPr lang="en-ZA" sz="1600" b="1" u="none" dirty="0">
            <a:solidFill>
              <a:schemeClr val="bg1"/>
            </a:solidFill>
            <a:latin typeface="Avenir Book"/>
          </a:endParaRPr>
        </a:p>
        <a:p>
          <a:r>
            <a:rPr lang="en-US" sz="1200" b="1" i="0" dirty="0">
              <a:solidFill>
                <a:schemeClr val="bg1"/>
              </a:solidFill>
              <a:latin typeface="Avenir Book"/>
              <a:ea typeface="Calibri" panose="020F0502020204030204" pitchFamily="34" charset="0"/>
              <a:cs typeface="Calibri" panose="020F0502020204030204" pitchFamily="34" charset="0"/>
            </a:rPr>
            <a:t>Examine national enrolment trends, PG application and enrolment practices, provision of financial and academic support, and identify possible best practices                                          </a:t>
          </a:r>
        </a:p>
        <a:p>
          <a:r>
            <a:rPr lang="en-US" sz="1200" b="1" i="0" dirty="0">
              <a:solidFill>
                <a:schemeClr val="bg1"/>
              </a:solidFill>
              <a:latin typeface="Avenir Book"/>
              <a:ea typeface="Calibri" panose="020F0502020204030204" pitchFamily="34" charset="0"/>
              <a:cs typeface="Calibri" panose="020F0502020204030204" pitchFamily="34" charset="0"/>
            </a:rPr>
            <a:t>BENCHMARKING SURVEY</a:t>
          </a:r>
        </a:p>
        <a:p>
          <a:r>
            <a:rPr lang="en-US" sz="1200" b="1" i="0" dirty="0">
              <a:solidFill>
                <a:schemeClr val="bg1"/>
              </a:solidFill>
              <a:latin typeface="Avenir Book"/>
              <a:ea typeface="Calibri" panose="020F0502020204030204" pitchFamily="34" charset="0"/>
              <a:cs typeface="Calibri" panose="020F0502020204030204" pitchFamily="34" charset="0"/>
            </a:rPr>
            <a:t>8 INSTITUTIONS RESPONDED</a:t>
          </a:r>
        </a:p>
      </dgm:t>
    </dgm:pt>
    <dgm:pt modelId="{9C7773D0-2968-436C-881A-DFBFA3C7952A}" type="parTrans" cxnId="{AAA051A0-57F7-4BFE-919D-9D978BBB6B44}">
      <dgm:prSet/>
      <dgm:spPr/>
      <dgm:t>
        <a:bodyPr/>
        <a:lstStyle/>
        <a:p>
          <a:endParaRPr lang="en-ZA" sz="2000" b="1"/>
        </a:p>
      </dgm:t>
    </dgm:pt>
    <dgm:pt modelId="{979B039C-4E8E-4DE1-A078-239D1A0A1FD4}" type="sibTrans" cxnId="{AAA051A0-57F7-4BFE-919D-9D978BBB6B44}">
      <dgm:prSet/>
      <dgm:spPr/>
      <dgm:t>
        <a:bodyPr/>
        <a:lstStyle/>
        <a:p>
          <a:endParaRPr lang="en-ZA" sz="2000" b="1"/>
        </a:p>
      </dgm:t>
    </dgm:pt>
    <dgm:pt modelId="{1ED99C6F-E886-4624-98F1-68ABC34AFDB5}">
      <dgm:prSet phldrT="[Text]" custT="1"/>
      <dgm:spPr>
        <a:solidFill>
          <a:schemeClr val="tx2">
            <a:lumMod val="50000"/>
          </a:schemeClr>
        </a:solidFill>
      </dgm:spPr>
      <dgm:t>
        <a:bodyPr/>
        <a:lstStyle/>
        <a:p>
          <a:r>
            <a:rPr lang="en-ZA" sz="1600" b="1" dirty="0">
              <a:latin typeface="Avenir Book"/>
            </a:rPr>
            <a:t>3: FOCUS GROUPS WITH FIRST-YEAR POSTGRADUATE STUDENTS</a:t>
          </a:r>
        </a:p>
        <a:p>
          <a:r>
            <a:rPr lang="en-ZA" sz="1200" b="1" dirty="0">
              <a:latin typeface="Avenir Book"/>
            </a:rPr>
            <a:t>Explore perceptions of Nelson Mandela University PG students currently in their first year regarding barriers and enablers to access.</a:t>
          </a:r>
        </a:p>
        <a:p>
          <a:r>
            <a:rPr lang="en-ZA" sz="1200" b="1" dirty="0">
              <a:latin typeface="Avenir Book"/>
            </a:rPr>
            <a:t>FOCUS GROUP DISCUSSIONS</a:t>
          </a:r>
        </a:p>
        <a:p>
          <a:r>
            <a:rPr lang="en-ZA" sz="1200" b="1" dirty="0">
              <a:latin typeface="Avenir Book"/>
            </a:rPr>
            <a:t>8 FOCUS GROUPS</a:t>
          </a:r>
        </a:p>
      </dgm:t>
    </dgm:pt>
    <dgm:pt modelId="{843272B5-10A0-4648-9C95-98892080DE91}" type="parTrans" cxnId="{24037EDB-A1CC-4471-99B3-18CB49F4990B}">
      <dgm:prSet/>
      <dgm:spPr/>
      <dgm:t>
        <a:bodyPr/>
        <a:lstStyle/>
        <a:p>
          <a:endParaRPr lang="en-ZA" sz="2000" b="1"/>
        </a:p>
      </dgm:t>
    </dgm:pt>
    <dgm:pt modelId="{D87195B4-5C06-41F1-BBFA-993469935BC8}" type="sibTrans" cxnId="{24037EDB-A1CC-4471-99B3-18CB49F4990B}">
      <dgm:prSet/>
      <dgm:spPr/>
      <dgm:t>
        <a:bodyPr/>
        <a:lstStyle/>
        <a:p>
          <a:endParaRPr lang="en-ZA" sz="2000" b="1"/>
        </a:p>
      </dgm:t>
    </dgm:pt>
    <dgm:pt modelId="{F09B8DD6-FA2B-4921-857D-169E84360158}">
      <dgm:prSet phldrT="[Text]" custT="1"/>
      <dgm:spPr>
        <a:solidFill>
          <a:srgbClr val="FFC000"/>
        </a:solidFill>
      </dgm:spPr>
      <dgm:t>
        <a:bodyPr/>
        <a:lstStyle/>
        <a:p>
          <a:r>
            <a:rPr lang="en-ZA" sz="1600" b="1" dirty="0">
              <a:solidFill>
                <a:srgbClr val="002060"/>
              </a:solidFill>
              <a:latin typeface="Avenir Book"/>
            </a:rPr>
            <a:t>4: </a:t>
          </a:r>
          <a:r>
            <a:rPr lang="en-US" sz="1600" b="1" dirty="0">
              <a:solidFill>
                <a:srgbClr val="002060"/>
              </a:solidFill>
              <a:latin typeface="Avenir Book"/>
              <a:ea typeface="Calibri" panose="020F0502020204030204" pitchFamily="34" charset="0"/>
              <a:cs typeface="Calibri" panose="020F0502020204030204" pitchFamily="34" charset="0"/>
            </a:rPr>
            <a:t>POSTGRADUATE STUDENT PROFILE - INFOGRAPHIC</a:t>
          </a:r>
          <a:endParaRPr lang="en-ZA" sz="1600" b="1" dirty="0">
            <a:solidFill>
              <a:srgbClr val="002060"/>
            </a:solidFill>
            <a:latin typeface="Avenir Book"/>
          </a:endParaRPr>
        </a:p>
        <a:p>
          <a:r>
            <a:rPr lang="en-US" sz="1200" b="1" dirty="0">
              <a:solidFill>
                <a:srgbClr val="002060"/>
              </a:solidFill>
              <a:latin typeface="Avenir Book"/>
              <a:ea typeface="Calibri" panose="020F0502020204030204" pitchFamily="34" charset="0"/>
              <a:cs typeface="Calibri" panose="020F0502020204030204" pitchFamily="34" charset="0"/>
            </a:rPr>
            <a:t>Compile a profile of current PG students at Nelson Mandela University and </a:t>
          </a:r>
          <a:r>
            <a:rPr lang="en-US" sz="1200" b="1" dirty="0" err="1">
              <a:solidFill>
                <a:srgbClr val="002060"/>
              </a:solidFill>
              <a:latin typeface="Avenir Book"/>
              <a:ea typeface="Calibri" panose="020F0502020204030204" pitchFamily="34" charset="0"/>
              <a:cs typeface="Calibri" panose="020F0502020204030204" pitchFamily="34" charset="0"/>
            </a:rPr>
            <a:t>analyse</a:t>
          </a:r>
          <a:r>
            <a:rPr lang="en-US" sz="1200" b="1" dirty="0">
              <a:solidFill>
                <a:srgbClr val="002060"/>
              </a:solidFill>
              <a:latin typeface="Avenir Book"/>
              <a:ea typeface="Calibri" panose="020F0502020204030204" pitchFamily="34" charset="0"/>
              <a:cs typeface="Calibri" panose="020F0502020204030204" pitchFamily="34" charset="0"/>
            </a:rPr>
            <a:t> recent historical trends.</a:t>
          </a:r>
        </a:p>
        <a:p>
          <a:r>
            <a:rPr lang="en-US" sz="1200" b="1" dirty="0">
              <a:solidFill>
                <a:srgbClr val="002060"/>
              </a:solidFill>
              <a:latin typeface="Avenir Book"/>
              <a:cs typeface="Calibri" panose="020F0502020204030204" pitchFamily="34" charset="0"/>
            </a:rPr>
            <a:t>ANALYSIS OF NUMEROUS POSTGRADUATE INDICATORS</a:t>
          </a:r>
        </a:p>
        <a:p>
          <a:r>
            <a:rPr lang="en-US" sz="1200" b="1" dirty="0">
              <a:solidFill>
                <a:srgbClr val="002060"/>
              </a:solidFill>
              <a:latin typeface="Avenir Book"/>
              <a:cs typeface="Calibri" panose="020F0502020204030204" pitchFamily="34" charset="0"/>
            </a:rPr>
            <a:t>INFOGRAPHIC REPORT </a:t>
          </a:r>
        </a:p>
      </dgm:t>
    </dgm:pt>
    <dgm:pt modelId="{B471707E-306F-4306-AB32-1EB66B296D3D}" type="sibTrans" cxnId="{6388C4B0-A68C-418C-AE06-CE7C07EA6EFA}">
      <dgm:prSet/>
      <dgm:spPr/>
      <dgm:t>
        <a:bodyPr/>
        <a:lstStyle/>
        <a:p>
          <a:endParaRPr lang="en-ZA" sz="1600" b="1"/>
        </a:p>
      </dgm:t>
    </dgm:pt>
    <dgm:pt modelId="{7FAB95C2-C721-4E74-B01A-157E61AB692F}" type="parTrans" cxnId="{6388C4B0-A68C-418C-AE06-CE7C07EA6EFA}">
      <dgm:prSet/>
      <dgm:spPr/>
      <dgm:t>
        <a:bodyPr/>
        <a:lstStyle/>
        <a:p>
          <a:endParaRPr lang="en-ZA" sz="1600" b="1"/>
        </a:p>
      </dgm:t>
    </dgm:pt>
    <dgm:pt modelId="{7826E1D3-69CF-4096-B591-CDEC10EF4C80}" type="pres">
      <dgm:prSet presAssocID="{E1E0F6A6-0120-43D6-BB8F-AFA29963303C}" presName="diagram" presStyleCnt="0">
        <dgm:presLayoutVars>
          <dgm:dir/>
          <dgm:resizeHandles val="exact"/>
        </dgm:presLayoutVars>
      </dgm:prSet>
      <dgm:spPr/>
    </dgm:pt>
    <dgm:pt modelId="{5D326A5C-C6F7-413A-BD92-26867D04A0FA}" type="pres">
      <dgm:prSet presAssocID="{3A1DDB52-BDF3-43AB-85ED-5725E2FC796E}" presName="node" presStyleLbl="node1" presStyleIdx="0" presStyleCnt="5">
        <dgm:presLayoutVars>
          <dgm:bulletEnabled val="1"/>
        </dgm:presLayoutVars>
      </dgm:prSet>
      <dgm:spPr/>
    </dgm:pt>
    <dgm:pt modelId="{9E252101-92B5-45E5-82F6-01E978DB780E}" type="pres">
      <dgm:prSet presAssocID="{979B039C-4E8E-4DE1-A078-239D1A0A1FD4}" presName="sibTrans" presStyleCnt="0"/>
      <dgm:spPr/>
    </dgm:pt>
    <dgm:pt modelId="{CC9F576D-1BE6-4FD7-85A5-F741876506B3}" type="pres">
      <dgm:prSet presAssocID="{5DEE5A26-9669-40BB-A76E-5130EA5820CF}" presName="node" presStyleLbl="node1" presStyleIdx="1" presStyleCnt="5" custScaleY="97586">
        <dgm:presLayoutVars>
          <dgm:bulletEnabled val="1"/>
        </dgm:presLayoutVars>
      </dgm:prSet>
      <dgm:spPr/>
    </dgm:pt>
    <dgm:pt modelId="{2F3CFAD0-5BD3-4617-ACAA-750452B605C8}" type="pres">
      <dgm:prSet presAssocID="{08554F40-CAD3-4083-9ABC-2795F0303D0C}" presName="sibTrans" presStyleCnt="0"/>
      <dgm:spPr/>
    </dgm:pt>
    <dgm:pt modelId="{082BB54A-EF7F-4D60-B124-8F0B61E576AD}" type="pres">
      <dgm:prSet presAssocID="{1ED99C6F-E886-4624-98F1-68ABC34AFDB5}" presName="node" presStyleLbl="node1" presStyleIdx="2" presStyleCnt="5">
        <dgm:presLayoutVars>
          <dgm:bulletEnabled val="1"/>
        </dgm:presLayoutVars>
      </dgm:prSet>
      <dgm:spPr/>
    </dgm:pt>
    <dgm:pt modelId="{32BF8A2E-8B80-4A35-B28E-F000B1EC8C97}" type="pres">
      <dgm:prSet presAssocID="{D87195B4-5C06-41F1-BBFA-993469935BC8}" presName="sibTrans" presStyleCnt="0"/>
      <dgm:spPr/>
    </dgm:pt>
    <dgm:pt modelId="{B8427219-0582-4538-86C9-9E92B929BD0F}" type="pres">
      <dgm:prSet presAssocID="{F09B8DD6-FA2B-4921-857D-169E84360158}" presName="node" presStyleLbl="node1" presStyleIdx="3" presStyleCnt="5" custScaleY="97586">
        <dgm:presLayoutVars>
          <dgm:bulletEnabled val="1"/>
        </dgm:presLayoutVars>
      </dgm:prSet>
      <dgm:spPr/>
    </dgm:pt>
    <dgm:pt modelId="{FDF81F38-34A6-4756-AC5C-E458F6B4DE30}" type="pres">
      <dgm:prSet presAssocID="{B471707E-306F-4306-AB32-1EB66B296D3D}" presName="sibTrans" presStyleCnt="0"/>
      <dgm:spPr/>
    </dgm:pt>
    <dgm:pt modelId="{B544BC89-F3F9-4978-85B1-DDD6CC2B38D6}" type="pres">
      <dgm:prSet presAssocID="{9453CBD2-B711-49D4-9086-4449DBB3955E}" presName="node" presStyleLbl="node1" presStyleIdx="4" presStyleCnt="5" custScaleY="97586">
        <dgm:presLayoutVars>
          <dgm:bulletEnabled val="1"/>
        </dgm:presLayoutVars>
      </dgm:prSet>
      <dgm:spPr/>
    </dgm:pt>
  </dgm:ptLst>
  <dgm:cxnLst>
    <dgm:cxn modelId="{589A8E22-1317-4CEB-A9BE-C08DB9260960}" type="presOf" srcId="{1ED99C6F-E886-4624-98F1-68ABC34AFDB5}" destId="{082BB54A-EF7F-4D60-B124-8F0B61E576AD}" srcOrd="0" destOrd="0" presId="urn:microsoft.com/office/officeart/2005/8/layout/default"/>
    <dgm:cxn modelId="{C9EB595C-5C8E-4DB2-BE9E-B6C614B47C1F}" srcId="{E1E0F6A6-0120-43D6-BB8F-AFA29963303C}" destId="{9453CBD2-B711-49D4-9086-4449DBB3955E}" srcOrd="4" destOrd="0" parTransId="{4A066107-6B1D-4F3E-8355-7C9CCD895721}" sibTransId="{E268FF5E-2E37-46D4-AF84-2D87E9135AA7}"/>
    <dgm:cxn modelId="{AD57BF60-4A1A-450F-81F1-ADD94A6D71E3}" type="presOf" srcId="{3A1DDB52-BDF3-43AB-85ED-5725E2FC796E}" destId="{5D326A5C-C6F7-413A-BD92-26867D04A0FA}" srcOrd="0" destOrd="0" presId="urn:microsoft.com/office/officeart/2005/8/layout/default"/>
    <dgm:cxn modelId="{892F4A5A-0450-4F70-8058-BE84FAD828D9}" srcId="{E1E0F6A6-0120-43D6-BB8F-AFA29963303C}" destId="{5DEE5A26-9669-40BB-A76E-5130EA5820CF}" srcOrd="1" destOrd="0" parTransId="{9AACD1B6-D060-4416-9C8F-93FDF4490ECF}" sibTransId="{08554F40-CAD3-4083-9ABC-2795F0303D0C}"/>
    <dgm:cxn modelId="{AAA051A0-57F7-4BFE-919D-9D978BBB6B44}" srcId="{E1E0F6A6-0120-43D6-BB8F-AFA29963303C}" destId="{3A1DDB52-BDF3-43AB-85ED-5725E2FC796E}" srcOrd="0" destOrd="0" parTransId="{9C7773D0-2968-436C-881A-DFBFA3C7952A}" sibTransId="{979B039C-4E8E-4DE1-A078-239D1A0A1FD4}"/>
    <dgm:cxn modelId="{72964DA8-290D-4D55-8B4D-8BE0F73E0F42}" type="presOf" srcId="{9453CBD2-B711-49D4-9086-4449DBB3955E}" destId="{B544BC89-F3F9-4978-85B1-DDD6CC2B38D6}" srcOrd="0" destOrd="0" presId="urn:microsoft.com/office/officeart/2005/8/layout/default"/>
    <dgm:cxn modelId="{6388C4B0-A68C-418C-AE06-CE7C07EA6EFA}" srcId="{E1E0F6A6-0120-43D6-BB8F-AFA29963303C}" destId="{F09B8DD6-FA2B-4921-857D-169E84360158}" srcOrd="3" destOrd="0" parTransId="{7FAB95C2-C721-4E74-B01A-157E61AB692F}" sibTransId="{B471707E-306F-4306-AB32-1EB66B296D3D}"/>
    <dgm:cxn modelId="{BB4D1BB6-9843-492C-A8E1-FCB4E46506F8}" type="presOf" srcId="{5DEE5A26-9669-40BB-A76E-5130EA5820CF}" destId="{CC9F576D-1BE6-4FD7-85A5-F741876506B3}" srcOrd="0" destOrd="0" presId="urn:microsoft.com/office/officeart/2005/8/layout/default"/>
    <dgm:cxn modelId="{1D05CFBC-D0A8-4D4E-9D37-C97880DFF335}" type="presOf" srcId="{F09B8DD6-FA2B-4921-857D-169E84360158}" destId="{B8427219-0582-4538-86C9-9E92B929BD0F}" srcOrd="0" destOrd="0" presId="urn:microsoft.com/office/officeart/2005/8/layout/default"/>
    <dgm:cxn modelId="{799C88D3-DB07-4485-8B29-3C5594DA130B}" type="presOf" srcId="{E1E0F6A6-0120-43D6-BB8F-AFA29963303C}" destId="{7826E1D3-69CF-4096-B591-CDEC10EF4C80}" srcOrd="0" destOrd="0" presId="urn:microsoft.com/office/officeart/2005/8/layout/default"/>
    <dgm:cxn modelId="{24037EDB-A1CC-4471-99B3-18CB49F4990B}" srcId="{E1E0F6A6-0120-43D6-BB8F-AFA29963303C}" destId="{1ED99C6F-E886-4624-98F1-68ABC34AFDB5}" srcOrd="2" destOrd="0" parTransId="{843272B5-10A0-4648-9C95-98892080DE91}" sibTransId="{D87195B4-5C06-41F1-BBFA-993469935BC8}"/>
    <dgm:cxn modelId="{B3BE004A-5BFF-40A8-B844-92735A0A0BD9}" type="presParOf" srcId="{7826E1D3-69CF-4096-B591-CDEC10EF4C80}" destId="{5D326A5C-C6F7-413A-BD92-26867D04A0FA}" srcOrd="0" destOrd="0" presId="urn:microsoft.com/office/officeart/2005/8/layout/default"/>
    <dgm:cxn modelId="{1122E9AD-6C02-4310-9581-5EE6DF8F182B}" type="presParOf" srcId="{7826E1D3-69CF-4096-B591-CDEC10EF4C80}" destId="{9E252101-92B5-45E5-82F6-01E978DB780E}" srcOrd="1" destOrd="0" presId="urn:microsoft.com/office/officeart/2005/8/layout/default"/>
    <dgm:cxn modelId="{39813ACF-BD17-4E53-B870-45864C9F7429}" type="presParOf" srcId="{7826E1D3-69CF-4096-B591-CDEC10EF4C80}" destId="{CC9F576D-1BE6-4FD7-85A5-F741876506B3}" srcOrd="2" destOrd="0" presId="urn:microsoft.com/office/officeart/2005/8/layout/default"/>
    <dgm:cxn modelId="{A0F72809-BE3B-434A-8530-7098580E56A5}" type="presParOf" srcId="{7826E1D3-69CF-4096-B591-CDEC10EF4C80}" destId="{2F3CFAD0-5BD3-4617-ACAA-750452B605C8}" srcOrd="3" destOrd="0" presId="urn:microsoft.com/office/officeart/2005/8/layout/default"/>
    <dgm:cxn modelId="{9C3371DF-4B46-4D66-9C43-4A15D4508053}" type="presParOf" srcId="{7826E1D3-69CF-4096-B591-CDEC10EF4C80}" destId="{082BB54A-EF7F-4D60-B124-8F0B61E576AD}" srcOrd="4" destOrd="0" presId="urn:microsoft.com/office/officeart/2005/8/layout/default"/>
    <dgm:cxn modelId="{D1A1F87A-6873-4F66-82CF-6713A54E3AFA}" type="presParOf" srcId="{7826E1D3-69CF-4096-B591-CDEC10EF4C80}" destId="{32BF8A2E-8B80-4A35-B28E-F000B1EC8C97}" srcOrd="5" destOrd="0" presId="urn:microsoft.com/office/officeart/2005/8/layout/default"/>
    <dgm:cxn modelId="{E5AFB13D-6186-47DB-AAC2-E71F8EF0F725}" type="presParOf" srcId="{7826E1D3-69CF-4096-B591-CDEC10EF4C80}" destId="{B8427219-0582-4538-86C9-9E92B929BD0F}" srcOrd="6" destOrd="0" presId="urn:microsoft.com/office/officeart/2005/8/layout/default"/>
    <dgm:cxn modelId="{9610A073-0FFC-4E15-A726-BA0CEA59F4B5}" type="presParOf" srcId="{7826E1D3-69CF-4096-B591-CDEC10EF4C80}" destId="{FDF81F38-34A6-4756-AC5C-E458F6B4DE30}" srcOrd="7" destOrd="0" presId="urn:microsoft.com/office/officeart/2005/8/layout/default"/>
    <dgm:cxn modelId="{0DA25377-30E6-4CE0-A43C-C1853B6C3568}" type="presParOf" srcId="{7826E1D3-69CF-4096-B591-CDEC10EF4C80}" destId="{B544BC89-F3F9-4978-85B1-DDD6CC2B38D6}"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89157C-E705-4E38-9FBC-850B44C76331}" type="doc">
      <dgm:prSet loTypeId="urn:microsoft.com/office/officeart/2005/8/layout/hProcess9" loCatId="process" qsTypeId="urn:microsoft.com/office/officeart/2005/8/quickstyle/simple1" qsCatId="simple" csTypeId="urn:microsoft.com/office/officeart/2005/8/colors/accent1_2" csCatId="accent1" phldr="1"/>
      <dgm:spPr/>
    </dgm:pt>
    <dgm:pt modelId="{E714A57D-2EB0-48E0-A80C-78B1A923434E}">
      <dgm:prSet phldrT="[Text]"/>
      <dgm:spPr>
        <a:solidFill>
          <a:schemeClr val="tx2">
            <a:lumMod val="75000"/>
          </a:schemeClr>
        </a:solidFill>
      </dgm:spPr>
      <dgm:t>
        <a:bodyPr/>
        <a:lstStyle/>
        <a:p>
          <a:r>
            <a:rPr lang="en-ZA" dirty="0"/>
            <a:t>Overarching strategy informed by data</a:t>
          </a:r>
        </a:p>
      </dgm:t>
    </dgm:pt>
    <dgm:pt modelId="{8E5A6B96-FCA6-49A7-89A0-BBC4641729BB}" type="parTrans" cxnId="{96CEA70E-A5FB-4C5D-A9C2-0E1DE4A35F82}">
      <dgm:prSet/>
      <dgm:spPr/>
      <dgm:t>
        <a:bodyPr/>
        <a:lstStyle/>
        <a:p>
          <a:endParaRPr lang="en-ZA"/>
        </a:p>
      </dgm:t>
    </dgm:pt>
    <dgm:pt modelId="{86A23EC8-A1A0-4943-9D6B-4053193846B3}" type="sibTrans" cxnId="{96CEA70E-A5FB-4C5D-A9C2-0E1DE4A35F82}">
      <dgm:prSet/>
      <dgm:spPr/>
      <dgm:t>
        <a:bodyPr/>
        <a:lstStyle/>
        <a:p>
          <a:endParaRPr lang="en-ZA"/>
        </a:p>
      </dgm:t>
    </dgm:pt>
    <dgm:pt modelId="{07AF2C53-9679-4E66-9337-C09B8145A041}">
      <dgm:prSet phldrT="[Text]"/>
      <dgm:spPr>
        <a:solidFill>
          <a:srgbClr val="FFC000"/>
        </a:solidFill>
      </dgm:spPr>
      <dgm:t>
        <a:bodyPr/>
        <a:lstStyle/>
        <a:p>
          <a:r>
            <a:rPr lang="en-ZA" dirty="0">
              <a:solidFill>
                <a:schemeClr val="tx2">
                  <a:lumMod val="50000"/>
                </a:schemeClr>
              </a:solidFill>
            </a:rPr>
            <a:t>Ongoing communication</a:t>
          </a:r>
        </a:p>
      </dgm:t>
    </dgm:pt>
    <dgm:pt modelId="{E428AB16-00AE-43BC-B374-0C21B4C8D575}" type="parTrans" cxnId="{D6D72880-65E0-4D5F-B9BF-C72713A145B6}">
      <dgm:prSet/>
      <dgm:spPr/>
      <dgm:t>
        <a:bodyPr/>
        <a:lstStyle/>
        <a:p>
          <a:endParaRPr lang="en-ZA"/>
        </a:p>
      </dgm:t>
    </dgm:pt>
    <dgm:pt modelId="{84A895F4-A3FF-4925-A02B-2171A7ECFB7C}" type="sibTrans" cxnId="{D6D72880-65E0-4D5F-B9BF-C72713A145B6}">
      <dgm:prSet/>
      <dgm:spPr/>
      <dgm:t>
        <a:bodyPr/>
        <a:lstStyle/>
        <a:p>
          <a:endParaRPr lang="en-ZA"/>
        </a:p>
      </dgm:t>
    </dgm:pt>
    <dgm:pt modelId="{3CD007D7-1667-4B50-BF1C-BFC041993F1C}">
      <dgm:prSet phldrT="[Text]"/>
      <dgm:spPr>
        <a:solidFill>
          <a:schemeClr val="tx2">
            <a:lumMod val="75000"/>
          </a:schemeClr>
        </a:solidFill>
      </dgm:spPr>
      <dgm:t>
        <a:bodyPr/>
        <a:lstStyle/>
        <a:p>
          <a:r>
            <a:rPr lang="en-ZA" dirty="0"/>
            <a:t>Integrated, accessible systems &amp; processes</a:t>
          </a:r>
        </a:p>
      </dgm:t>
    </dgm:pt>
    <dgm:pt modelId="{28246F8E-DDB8-48E3-A9FA-19DE47A91CFD}" type="parTrans" cxnId="{238A74D8-B126-44C2-AF1E-5D6D31B4CD08}">
      <dgm:prSet/>
      <dgm:spPr/>
      <dgm:t>
        <a:bodyPr/>
        <a:lstStyle/>
        <a:p>
          <a:endParaRPr lang="en-ZA"/>
        </a:p>
      </dgm:t>
    </dgm:pt>
    <dgm:pt modelId="{256874C4-5115-4FF9-8226-9490884E112E}" type="sibTrans" cxnId="{238A74D8-B126-44C2-AF1E-5D6D31B4CD08}">
      <dgm:prSet/>
      <dgm:spPr/>
      <dgm:t>
        <a:bodyPr/>
        <a:lstStyle/>
        <a:p>
          <a:endParaRPr lang="en-ZA"/>
        </a:p>
      </dgm:t>
    </dgm:pt>
    <dgm:pt modelId="{77D32AD3-A5DF-4B65-B693-C9EE70F87549}">
      <dgm:prSet phldrT="[Text]"/>
      <dgm:spPr>
        <a:solidFill>
          <a:srgbClr val="FFC000"/>
        </a:solidFill>
      </dgm:spPr>
      <dgm:t>
        <a:bodyPr/>
        <a:lstStyle/>
        <a:p>
          <a:r>
            <a:rPr lang="en-ZA" dirty="0">
              <a:solidFill>
                <a:schemeClr val="tx2">
                  <a:lumMod val="50000"/>
                </a:schemeClr>
              </a:solidFill>
            </a:rPr>
            <a:t>Inclusive institutional culture &amp; ethic of care</a:t>
          </a:r>
        </a:p>
      </dgm:t>
    </dgm:pt>
    <dgm:pt modelId="{BF774E6B-0045-4823-8D08-44C9FF050C59}" type="parTrans" cxnId="{653BFDFA-1557-4BF8-B009-C930DD5FA891}">
      <dgm:prSet/>
      <dgm:spPr/>
      <dgm:t>
        <a:bodyPr/>
        <a:lstStyle/>
        <a:p>
          <a:endParaRPr lang="en-ZA"/>
        </a:p>
      </dgm:t>
    </dgm:pt>
    <dgm:pt modelId="{6266F3E7-AA31-47BF-A0B4-1686905A15B6}" type="sibTrans" cxnId="{653BFDFA-1557-4BF8-B009-C930DD5FA891}">
      <dgm:prSet/>
      <dgm:spPr/>
      <dgm:t>
        <a:bodyPr/>
        <a:lstStyle/>
        <a:p>
          <a:endParaRPr lang="en-ZA"/>
        </a:p>
      </dgm:t>
    </dgm:pt>
    <dgm:pt modelId="{B47BAD6F-14CD-4923-A95B-0AEECEF9A4DB}">
      <dgm:prSet phldrT="[Text]"/>
      <dgm:spPr>
        <a:solidFill>
          <a:schemeClr val="tx2">
            <a:lumMod val="75000"/>
          </a:schemeClr>
        </a:solidFill>
      </dgm:spPr>
      <dgm:t>
        <a:bodyPr/>
        <a:lstStyle/>
        <a:p>
          <a:r>
            <a:rPr lang="en-ZA" dirty="0"/>
            <a:t>Resource mobilisation &amp; funding</a:t>
          </a:r>
        </a:p>
      </dgm:t>
    </dgm:pt>
    <dgm:pt modelId="{D5C5B2A7-C3FC-4996-946F-31B30F9187C6}" type="parTrans" cxnId="{FFCE6B93-5E3B-449E-8D5B-4E2277EEBE36}">
      <dgm:prSet/>
      <dgm:spPr/>
      <dgm:t>
        <a:bodyPr/>
        <a:lstStyle/>
        <a:p>
          <a:endParaRPr lang="en-ZA"/>
        </a:p>
      </dgm:t>
    </dgm:pt>
    <dgm:pt modelId="{E61494C1-C6CA-4BB6-A265-D814EF108988}" type="sibTrans" cxnId="{FFCE6B93-5E3B-449E-8D5B-4E2277EEBE36}">
      <dgm:prSet/>
      <dgm:spPr/>
      <dgm:t>
        <a:bodyPr/>
        <a:lstStyle/>
        <a:p>
          <a:endParaRPr lang="en-ZA"/>
        </a:p>
      </dgm:t>
    </dgm:pt>
    <dgm:pt modelId="{5B12D069-7E7F-4947-9AA1-2DD7A7277618}" type="pres">
      <dgm:prSet presAssocID="{2289157C-E705-4E38-9FBC-850B44C76331}" presName="CompostProcess" presStyleCnt="0">
        <dgm:presLayoutVars>
          <dgm:dir/>
          <dgm:resizeHandles val="exact"/>
        </dgm:presLayoutVars>
      </dgm:prSet>
      <dgm:spPr/>
    </dgm:pt>
    <dgm:pt modelId="{BC3A0DEE-D7F8-4CDE-BFFC-AB2CB79DD548}" type="pres">
      <dgm:prSet presAssocID="{2289157C-E705-4E38-9FBC-850B44C76331}" presName="arrow" presStyleLbl="bgShp" presStyleIdx="0" presStyleCnt="1"/>
      <dgm:spPr/>
    </dgm:pt>
    <dgm:pt modelId="{73708C6F-EC1C-46A4-9C75-EF3A9C9DA908}" type="pres">
      <dgm:prSet presAssocID="{2289157C-E705-4E38-9FBC-850B44C76331}" presName="linearProcess" presStyleCnt="0"/>
      <dgm:spPr/>
    </dgm:pt>
    <dgm:pt modelId="{75B57484-02B8-4B3D-98B8-AC8D670F9DDE}" type="pres">
      <dgm:prSet presAssocID="{E714A57D-2EB0-48E0-A80C-78B1A923434E}" presName="textNode" presStyleLbl="node1" presStyleIdx="0" presStyleCnt="5">
        <dgm:presLayoutVars>
          <dgm:bulletEnabled val="1"/>
        </dgm:presLayoutVars>
      </dgm:prSet>
      <dgm:spPr/>
    </dgm:pt>
    <dgm:pt modelId="{A3F4F998-89AF-42FB-8B76-7C0B9E0790DC}" type="pres">
      <dgm:prSet presAssocID="{86A23EC8-A1A0-4943-9D6B-4053193846B3}" presName="sibTrans" presStyleCnt="0"/>
      <dgm:spPr/>
    </dgm:pt>
    <dgm:pt modelId="{FE15C711-B08B-440E-BBDC-A288C86F0D00}" type="pres">
      <dgm:prSet presAssocID="{07AF2C53-9679-4E66-9337-C09B8145A041}" presName="textNode" presStyleLbl="node1" presStyleIdx="1" presStyleCnt="5">
        <dgm:presLayoutVars>
          <dgm:bulletEnabled val="1"/>
        </dgm:presLayoutVars>
      </dgm:prSet>
      <dgm:spPr/>
    </dgm:pt>
    <dgm:pt modelId="{0FDEB46A-8B7F-4415-9B2A-930575898DC9}" type="pres">
      <dgm:prSet presAssocID="{84A895F4-A3FF-4925-A02B-2171A7ECFB7C}" presName="sibTrans" presStyleCnt="0"/>
      <dgm:spPr/>
    </dgm:pt>
    <dgm:pt modelId="{27EA5837-3C4C-4CBF-A0B9-AC3AD16EE1DE}" type="pres">
      <dgm:prSet presAssocID="{3CD007D7-1667-4B50-BF1C-BFC041993F1C}" presName="textNode" presStyleLbl="node1" presStyleIdx="2" presStyleCnt="5">
        <dgm:presLayoutVars>
          <dgm:bulletEnabled val="1"/>
        </dgm:presLayoutVars>
      </dgm:prSet>
      <dgm:spPr/>
    </dgm:pt>
    <dgm:pt modelId="{0FF20655-B0DC-430A-A949-9FC71ECE742A}" type="pres">
      <dgm:prSet presAssocID="{256874C4-5115-4FF9-8226-9490884E112E}" presName="sibTrans" presStyleCnt="0"/>
      <dgm:spPr/>
    </dgm:pt>
    <dgm:pt modelId="{AA6E0ECE-317C-4B9E-973B-A8B61CB301B9}" type="pres">
      <dgm:prSet presAssocID="{77D32AD3-A5DF-4B65-B693-C9EE70F87549}" presName="textNode" presStyleLbl="node1" presStyleIdx="3" presStyleCnt="5">
        <dgm:presLayoutVars>
          <dgm:bulletEnabled val="1"/>
        </dgm:presLayoutVars>
      </dgm:prSet>
      <dgm:spPr/>
    </dgm:pt>
    <dgm:pt modelId="{F2A0DAFD-6651-4CDC-8213-C696164CAA88}" type="pres">
      <dgm:prSet presAssocID="{6266F3E7-AA31-47BF-A0B4-1686905A15B6}" presName="sibTrans" presStyleCnt="0"/>
      <dgm:spPr/>
    </dgm:pt>
    <dgm:pt modelId="{A68AA0A8-8F52-478A-B069-6A11600CA1D4}" type="pres">
      <dgm:prSet presAssocID="{B47BAD6F-14CD-4923-A95B-0AEECEF9A4DB}" presName="textNode" presStyleLbl="node1" presStyleIdx="4" presStyleCnt="5">
        <dgm:presLayoutVars>
          <dgm:bulletEnabled val="1"/>
        </dgm:presLayoutVars>
      </dgm:prSet>
      <dgm:spPr/>
    </dgm:pt>
  </dgm:ptLst>
  <dgm:cxnLst>
    <dgm:cxn modelId="{96CEA70E-A5FB-4C5D-A9C2-0E1DE4A35F82}" srcId="{2289157C-E705-4E38-9FBC-850B44C76331}" destId="{E714A57D-2EB0-48E0-A80C-78B1A923434E}" srcOrd="0" destOrd="0" parTransId="{8E5A6B96-FCA6-49A7-89A0-BBC4641729BB}" sibTransId="{86A23EC8-A1A0-4943-9D6B-4053193846B3}"/>
    <dgm:cxn modelId="{D3247A15-2192-407E-8D42-B9DCA5AB1242}" type="presOf" srcId="{77D32AD3-A5DF-4B65-B693-C9EE70F87549}" destId="{AA6E0ECE-317C-4B9E-973B-A8B61CB301B9}" srcOrd="0" destOrd="0" presId="urn:microsoft.com/office/officeart/2005/8/layout/hProcess9"/>
    <dgm:cxn modelId="{E34F981F-2A08-4D52-9334-14A4263498EE}" type="presOf" srcId="{B47BAD6F-14CD-4923-A95B-0AEECEF9A4DB}" destId="{A68AA0A8-8F52-478A-B069-6A11600CA1D4}" srcOrd="0" destOrd="0" presId="urn:microsoft.com/office/officeart/2005/8/layout/hProcess9"/>
    <dgm:cxn modelId="{CD286C5C-B8AF-4F95-A77F-4817B9605AEC}" type="presOf" srcId="{07AF2C53-9679-4E66-9337-C09B8145A041}" destId="{FE15C711-B08B-440E-BBDC-A288C86F0D00}" srcOrd="0" destOrd="0" presId="urn:microsoft.com/office/officeart/2005/8/layout/hProcess9"/>
    <dgm:cxn modelId="{D6D72880-65E0-4D5F-B9BF-C72713A145B6}" srcId="{2289157C-E705-4E38-9FBC-850B44C76331}" destId="{07AF2C53-9679-4E66-9337-C09B8145A041}" srcOrd="1" destOrd="0" parTransId="{E428AB16-00AE-43BC-B374-0C21B4C8D575}" sibTransId="{84A895F4-A3FF-4925-A02B-2171A7ECFB7C}"/>
    <dgm:cxn modelId="{FFCE6B93-5E3B-449E-8D5B-4E2277EEBE36}" srcId="{2289157C-E705-4E38-9FBC-850B44C76331}" destId="{B47BAD6F-14CD-4923-A95B-0AEECEF9A4DB}" srcOrd="4" destOrd="0" parTransId="{D5C5B2A7-C3FC-4996-946F-31B30F9187C6}" sibTransId="{E61494C1-C6CA-4BB6-A265-D814EF108988}"/>
    <dgm:cxn modelId="{4940319E-E6AA-4B07-9E83-12919BA2CA91}" type="presOf" srcId="{E714A57D-2EB0-48E0-A80C-78B1A923434E}" destId="{75B57484-02B8-4B3D-98B8-AC8D670F9DDE}" srcOrd="0" destOrd="0" presId="urn:microsoft.com/office/officeart/2005/8/layout/hProcess9"/>
    <dgm:cxn modelId="{9237C8B1-94A8-4536-AD50-2542DCDB2E60}" type="presOf" srcId="{3CD007D7-1667-4B50-BF1C-BFC041993F1C}" destId="{27EA5837-3C4C-4CBF-A0B9-AC3AD16EE1DE}" srcOrd="0" destOrd="0" presId="urn:microsoft.com/office/officeart/2005/8/layout/hProcess9"/>
    <dgm:cxn modelId="{93EAB8BA-46E6-4F95-9D3A-3EBC30C7AD99}" type="presOf" srcId="{2289157C-E705-4E38-9FBC-850B44C76331}" destId="{5B12D069-7E7F-4947-9AA1-2DD7A7277618}" srcOrd="0" destOrd="0" presId="urn:microsoft.com/office/officeart/2005/8/layout/hProcess9"/>
    <dgm:cxn modelId="{238A74D8-B126-44C2-AF1E-5D6D31B4CD08}" srcId="{2289157C-E705-4E38-9FBC-850B44C76331}" destId="{3CD007D7-1667-4B50-BF1C-BFC041993F1C}" srcOrd="2" destOrd="0" parTransId="{28246F8E-DDB8-48E3-A9FA-19DE47A91CFD}" sibTransId="{256874C4-5115-4FF9-8226-9490884E112E}"/>
    <dgm:cxn modelId="{653BFDFA-1557-4BF8-B009-C930DD5FA891}" srcId="{2289157C-E705-4E38-9FBC-850B44C76331}" destId="{77D32AD3-A5DF-4B65-B693-C9EE70F87549}" srcOrd="3" destOrd="0" parTransId="{BF774E6B-0045-4823-8D08-44C9FF050C59}" sibTransId="{6266F3E7-AA31-47BF-A0B4-1686905A15B6}"/>
    <dgm:cxn modelId="{C5BF1760-A1B2-4BD1-92D2-93A8A406A607}" type="presParOf" srcId="{5B12D069-7E7F-4947-9AA1-2DD7A7277618}" destId="{BC3A0DEE-D7F8-4CDE-BFFC-AB2CB79DD548}" srcOrd="0" destOrd="0" presId="urn:microsoft.com/office/officeart/2005/8/layout/hProcess9"/>
    <dgm:cxn modelId="{C61F7D21-7DFF-4788-80B4-90F980D07FAD}" type="presParOf" srcId="{5B12D069-7E7F-4947-9AA1-2DD7A7277618}" destId="{73708C6F-EC1C-46A4-9C75-EF3A9C9DA908}" srcOrd="1" destOrd="0" presId="urn:microsoft.com/office/officeart/2005/8/layout/hProcess9"/>
    <dgm:cxn modelId="{1AF1C414-F4A1-419C-B756-61181417798C}" type="presParOf" srcId="{73708C6F-EC1C-46A4-9C75-EF3A9C9DA908}" destId="{75B57484-02B8-4B3D-98B8-AC8D670F9DDE}" srcOrd="0" destOrd="0" presId="urn:microsoft.com/office/officeart/2005/8/layout/hProcess9"/>
    <dgm:cxn modelId="{2302EC64-C00D-4C07-88F8-676821B2F8A7}" type="presParOf" srcId="{73708C6F-EC1C-46A4-9C75-EF3A9C9DA908}" destId="{A3F4F998-89AF-42FB-8B76-7C0B9E0790DC}" srcOrd="1" destOrd="0" presId="urn:microsoft.com/office/officeart/2005/8/layout/hProcess9"/>
    <dgm:cxn modelId="{5954AE0D-9626-4DB5-BD05-64692225C1F5}" type="presParOf" srcId="{73708C6F-EC1C-46A4-9C75-EF3A9C9DA908}" destId="{FE15C711-B08B-440E-BBDC-A288C86F0D00}" srcOrd="2" destOrd="0" presId="urn:microsoft.com/office/officeart/2005/8/layout/hProcess9"/>
    <dgm:cxn modelId="{E3194A90-54BA-418D-80C3-975FE57D8A7E}" type="presParOf" srcId="{73708C6F-EC1C-46A4-9C75-EF3A9C9DA908}" destId="{0FDEB46A-8B7F-4415-9B2A-930575898DC9}" srcOrd="3" destOrd="0" presId="urn:microsoft.com/office/officeart/2005/8/layout/hProcess9"/>
    <dgm:cxn modelId="{33C8DA73-AB0D-4B8C-BB16-E58108C63577}" type="presParOf" srcId="{73708C6F-EC1C-46A4-9C75-EF3A9C9DA908}" destId="{27EA5837-3C4C-4CBF-A0B9-AC3AD16EE1DE}" srcOrd="4" destOrd="0" presId="urn:microsoft.com/office/officeart/2005/8/layout/hProcess9"/>
    <dgm:cxn modelId="{65BD5601-8B1E-4938-96CE-82B794384306}" type="presParOf" srcId="{73708C6F-EC1C-46A4-9C75-EF3A9C9DA908}" destId="{0FF20655-B0DC-430A-A949-9FC71ECE742A}" srcOrd="5" destOrd="0" presId="urn:microsoft.com/office/officeart/2005/8/layout/hProcess9"/>
    <dgm:cxn modelId="{7BA00D27-A99C-4E36-9153-866B0B735D50}" type="presParOf" srcId="{73708C6F-EC1C-46A4-9C75-EF3A9C9DA908}" destId="{AA6E0ECE-317C-4B9E-973B-A8B61CB301B9}" srcOrd="6" destOrd="0" presId="urn:microsoft.com/office/officeart/2005/8/layout/hProcess9"/>
    <dgm:cxn modelId="{69A6C56F-01F5-4C4B-9926-5A1C012477F0}" type="presParOf" srcId="{73708C6F-EC1C-46A4-9C75-EF3A9C9DA908}" destId="{F2A0DAFD-6651-4CDC-8213-C696164CAA88}" srcOrd="7" destOrd="0" presId="urn:microsoft.com/office/officeart/2005/8/layout/hProcess9"/>
    <dgm:cxn modelId="{3EB157BB-0845-44DE-ABBF-7E256DBD8B92}" type="presParOf" srcId="{73708C6F-EC1C-46A4-9C75-EF3A9C9DA908}" destId="{A68AA0A8-8F52-478A-B069-6A11600CA1D4}"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362EF-D8B5-454D-B89B-63B03A105E0D}">
      <dsp:nvSpPr>
        <dsp:cNvPr id="0" name=""/>
        <dsp:cNvSpPr/>
      </dsp:nvSpPr>
      <dsp:spPr>
        <a:xfrm>
          <a:off x="0" y="264100"/>
          <a:ext cx="11904617" cy="4032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59DC3082-D4DA-4697-B5AE-0455BDC67D2C}">
      <dsp:nvSpPr>
        <dsp:cNvPr id="0" name=""/>
        <dsp:cNvSpPr/>
      </dsp:nvSpPr>
      <dsp:spPr>
        <a:xfrm>
          <a:off x="595230" y="27940"/>
          <a:ext cx="8333231" cy="472320"/>
        </a:xfrm>
        <a:prstGeom prst="roundRect">
          <a:avLst/>
        </a:prstGeom>
        <a:solidFill>
          <a:schemeClr val="tx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4976" tIns="0" rIns="314976" bIns="0" numCol="1" spcCol="1270" anchor="ctr" anchorCtr="0">
          <a:noAutofit/>
        </a:bodyPr>
        <a:lstStyle/>
        <a:p>
          <a:pPr marL="0" lvl="0" indent="0" algn="l" defTabSz="977900">
            <a:lnSpc>
              <a:spcPct val="90000"/>
            </a:lnSpc>
            <a:spcBef>
              <a:spcPct val="0"/>
            </a:spcBef>
            <a:spcAft>
              <a:spcPct val="35000"/>
            </a:spcAft>
            <a:buNone/>
          </a:pPr>
          <a:r>
            <a:rPr lang="en-ZA" sz="2200" b="1" kern="1200" dirty="0">
              <a:latin typeface="Avenir Book" panose="020B0503020203020204" pitchFamily="34" charset="-78"/>
              <a:cs typeface="Avenir Book" panose="020B0503020203020204" pitchFamily="34" charset="-78"/>
            </a:rPr>
            <a:t>Strategic differentiators &amp; high-quality academic offerings</a:t>
          </a:r>
        </a:p>
      </dsp:txBody>
      <dsp:txXfrm>
        <a:off x="618287" y="50997"/>
        <a:ext cx="8287117" cy="426206"/>
      </dsp:txXfrm>
    </dsp:sp>
    <dsp:sp modelId="{F602B52D-486E-4AE9-A409-E28C8B62AC36}">
      <dsp:nvSpPr>
        <dsp:cNvPr id="0" name=""/>
        <dsp:cNvSpPr/>
      </dsp:nvSpPr>
      <dsp:spPr>
        <a:xfrm>
          <a:off x="0" y="989860"/>
          <a:ext cx="11904617" cy="4032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9829AF80-2B85-42F9-AB0B-D26C999FB29F}">
      <dsp:nvSpPr>
        <dsp:cNvPr id="0" name=""/>
        <dsp:cNvSpPr/>
      </dsp:nvSpPr>
      <dsp:spPr>
        <a:xfrm>
          <a:off x="595230" y="753700"/>
          <a:ext cx="8333231" cy="472320"/>
        </a:xfrm>
        <a:prstGeom prst="roundRect">
          <a:avLst/>
        </a:prstGeom>
        <a:solidFill>
          <a:srgbClr val="FFC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4976" tIns="0" rIns="314976" bIns="0" numCol="1" spcCol="1270" anchor="ctr" anchorCtr="0">
          <a:noAutofit/>
        </a:bodyPr>
        <a:lstStyle/>
        <a:p>
          <a:pPr marL="0" lvl="0" indent="0" algn="l" defTabSz="977900">
            <a:lnSpc>
              <a:spcPct val="90000"/>
            </a:lnSpc>
            <a:spcBef>
              <a:spcPct val="0"/>
            </a:spcBef>
            <a:spcAft>
              <a:spcPct val="35000"/>
            </a:spcAft>
            <a:buNone/>
          </a:pPr>
          <a:r>
            <a:rPr lang="en-ZA" sz="2200" b="1" kern="1200" dirty="0">
              <a:solidFill>
                <a:srgbClr val="002060"/>
              </a:solidFill>
              <a:latin typeface="Avenir Book" panose="020B0503020203020204" pitchFamily="34" charset="-78"/>
              <a:cs typeface="Avenir Book" panose="020B0503020203020204" pitchFamily="34" charset="-78"/>
            </a:rPr>
            <a:t>Student recruitment &amp; retention strategy</a:t>
          </a:r>
        </a:p>
      </dsp:txBody>
      <dsp:txXfrm>
        <a:off x="618287" y="776757"/>
        <a:ext cx="8287117" cy="426206"/>
      </dsp:txXfrm>
    </dsp:sp>
    <dsp:sp modelId="{C2C7489C-230E-4936-81F8-48FF5C2DFB7C}">
      <dsp:nvSpPr>
        <dsp:cNvPr id="0" name=""/>
        <dsp:cNvSpPr/>
      </dsp:nvSpPr>
      <dsp:spPr>
        <a:xfrm>
          <a:off x="0" y="1715620"/>
          <a:ext cx="11904617" cy="4032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A219427A-0C87-4598-A572-1AC3D4256810}">
      <dsp:nvSpPr>
        <dsp:cNvPr id="0" name=""/>
        <dsp:cNvSpPr/>
      </dsp:nvSpPr>
      <dsp:spPr>
        <a:xfrm>
          <a:off x="595230" y="1479460"/>
          <a:ext cx="8333231" cy="47232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4976" tIns="0" rIns="314976" bIns="0" numCol="1" spcCol="1270" anchor="ctr" anchorCtr="0">
          <a:noAutofit/>
        </a:bodyPr>
        <a:lstStyle/>
        <a:p>
          <a:pPr marL="0" lvl="0" indent="0" algn="l" defTabSz="977900">
            <a:lnSpc>
              <a:spcPct val="90000"/>
            </a:lnSpc>
            <a:spcBef>
              <a:spcPct val="0"/>
            </a:spcBef>
            <a:spcAft>
              <a:spcPct val="35000"/>
            </a:spcAft>
            <a:buNone/>
          </a:pPr>
          <a:r>
            <a:rPr lang="en-ZA" sz="2200" b="1" kern="1200" dirty="0">
              <a:latin typeface="Avenir Book" panose="020B0503020203020204" pitchFamily="34" charset="-78"/>
              <a:cs typeface="Avenir Book" panose="020B0503020203020204" pitchFamily="34" charset="-78"/>
            </a:rPr>
            <a:t>Inclusive, affirming institutional culture</a:t>
          </a:r>
        </a:p>
      </dsp:txBody>
      <dsp:txXfrm>
        <a:off x="618287" y="1502517"/>
        <a:ext cx="8287117" cy="426206"/>
      </dsp:txXfrm>
    </dsp:sp>
    <dsp:sp modelId="{B95EF99E-3AD6-4EAD-A53B-7337AFBD0231}">
      <dsp:nvSpPr>
        <dsp:cNvPr id="0" name=""/>
        <dsp:cNvSpPr/>
      </dsp:nvSpPr>
      <dsp:spPr>
        <a:xfrm>
          <a:off x="0" y="2441380"/>
          <a:ext cx="11904617" cy="4032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ED888F3B-7567-4B86-825B-5A1D9488ECC1}">
      <dsp:nvSpPr>
        <dsp:cNvPr id="0" name=""/>
        <dsp:cNvSpPr/>
      </dsp:nvSpPr>
      <dsp:spPr>
        <a:xfrm>
          <a:off x="595230" y="2205220"/>
          <a:ext cx="8333231" cy="472320"/>
        </a:xfrm>
        <a:prstGeom prst="roundRect">
          <a:avLst/>
        </a:prstGeom>
        <a:solidFill>
          <a:srgbClr val="FFC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4976" tIns="0" rIns="314976" bIns="0" numCol="1" spcCol="1270" anchor="ctr" anchorCtr="0">
          <a:noAutofit/>
        </a:bodyPr>
        <a:lstStyle/>
        <a:p>
          <a:pPr marL="0" lvl="0" indent="0" algn="l" defTabSz="977900">
            <a:lnSpc>
              <a:spcPct val="90000"/>
            </a:lnSpc>
            <a:spcBef>
              <a:spcPct val="0"/>
            </a:spcBef>
            <a:spcAft>
              <a:spcPct val="35000"/>
            </a:spcAft>
            <a:buNone/>
          </a:pPr>
          <a:r>
            <a:rPr lang="en-ZA" sz="2200" b="1" kern="1200" dirty="0">
              <a:solidFill>
                <a:srgbClr val="002060"/>
              </a:solidFill>
              <a:latin typeface="Avenir Book" panose="020B0503020203020204" pitchFamily="34" charset="-78"/>
              <a:cs typeface="Avenir Book" panose="020B0503020203020204" pitchFamily="34" charset="-78"/>
            </a:rPr>
            <a:t>Highly qualified and engaged staff</a:t>
          </a:r>
        </a:p>
      </dsp:txBody>
      <dsp:txXfrm>
        <a:off x="618287" y="2228277"/>
        <a:ext cx="8287117" cy="426206"/>
      </dsp:txXfrm>
    </dsp:sp>
    <dsp:sp modelId="{FA17A13D-7501-4DB0-908D-F461E79ABA3D}">
      <dsp:nvSpPr>
        <dsp:cNvPr id="0" name=""/>
        <dsp:cNvSpPr/>
      </dsp:nvSpPr>
      <dsp:spPr>
        <a:xfrm>
          <a:off x="0" y="3167140"/>
          <a:ext cx="11904617" cy="4032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8932C557-6276-40C5-A851-00DB89A6E080}">
      <dsp:nvSpPr>
        <dsp:cNvPr id="0" name=""/>
        <dsp:cNvSpPr/>
      </dsp:nvSpPr>
      <dsp:spPr>
        <a:xfrm>
          <a:off x="595230" y="2930980"/>
          <a:ext cx="8333231" cy="472320"/>
        </a:xfrm>
        <a:prstGeom prst="roundRect">
          <a:avLst/>
        </a:prstGeom>
        <a:solidFill>
          <a:schemeClr val="tx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4976" tIns="0" rIns="314976" bIns="0" numCol="1" spcCol="1270" anchor="ctr" anchorCtr="0">
          <a:noAutofit/>
        </a:bodyPr>
        <a:lstStyle/>
        <a:p>
          <a:pPr marL="0" lvl="0" indent="0" algn="l" defTabSz="977900">
            <a:lnSpc>
              <a:spcPct val="90000"/>
            </a:lnSpc>
            <a:spcBef>
              <a:spcPct val="0"/>
            </a:spcBef>
            <a:spcAft>
              <a:spcPct val="35000"/>
            </a:spcAft>
            <a:buNone/>
          </a:pPr>
          <a:r>
            <a:rPr lang="en-ZA" sz="2200" b="1" kern="1200" dirty="0">
              <a:latin typeface="Avenir Book" panose="020B0503020203020204" pitchFamily="34" charset="-78"/>
              <a:cs typeface="Avenir Book" panose="020B0503020203020204" pitchFamily="34" charset="-78"/>
            </a:rPr>
            <a:t>User-friendly, integrated, digitalised systems &amp; processes</a:t>
          </a:r>
          <a:endParaRPr lang="en-ZA" sz="2200" b="1" kern="1200" dirty="0">
            <a:solidFill>
              <a:srgbClr val="002060"/>
            </a:solidFill>
            <a:latin typeface="Avenir Book" panose="020B0503020203020204" pitchFamily="34" charset="-78"/>
            <a:cs typeface="Avenir Book" panose="020B0503020203020204" pitchFamily="34" charset="-78"/>
          </a:endParaRPr>
        </a:p>
      </dsp:txBody>
      <dsp:txXfrm>
        <a:off x="618287" y="2954037"/>
        <a:ext cx="8287117" cy="426206"/>
      </dsp:txXfrm>
    </dsp:sp>
    <dsp:sp modelId="{018C95CA-3A8B-4572-BEEA-2B270F7B2777}">
      <dsp:nvSpPr>
        <dsp:cNvPr id="0" name=""/>
        <dsp:cNvSpPr/>
      </dsp:nvSpPr>
      <dsp:spPr>
        <a:xfrm>
          <a:off x="0" y="3892900"/>
          <a:ext cx="11904617" cy="4032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5BB3E23F-1610-4B6D-95DA-0D4CB00E7F9A}">
      <dsp:nvSpPr>
        <dsp:cNvPr id="0" name=""/>
        <dsp:cNvSpPr/>
      </dsp:nvSpPr>
      <dsp:spPr>
        <a:xfrm>
          <a:off x="595230" y="3656740"/>
          <a:ext cx="8333231" cy="472320"/>
        </a:xfrm>
        <a:prstGeom prst="roundRect">
          <a:avLst/>
        </a:prstGeom>
        <a:solidFill>
          <a:srgbClr val="FFC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4976" tIns="0" rIns="314976" bIns="0" numCol="1" spcCol="1270" anchor="ctr" anchorCtr="0">
          <a:noAutofit/>
        </a:bodyPr>
        <a:lstStyle/>
        <a:p>
          <a:pPr marL="0" lvl="0" indent="0" algn="l" defTabSz="977900">
            <a:lnSpc>
              <a:spcPct val="90000"/>
            </a:lnSpc>
            <a:spcBef>
              <a:spcPct val="0"/>
            </a:spcBef>
            <a:spcAft>
              <a:spcPct val="35000"/>
            </a:spcAft>
            <a:buNone/>
          </a:pPr>
          <a:r>
            <a:rPr lang="en-ZA" sz="2200" b="1" kern="1200" dirty="0">
              <a:solidFill>
                <a:srgbClr val="002060"/>
              </a:solidFill>
              <a:latin typeface="Avenir Book" panose="020B0503020203020204" pitchFamily="34" charset="-78"/>
              <a:cs typeface="Avenir Book" panose="020B0503020203020204" pitchFamily="34" charset="-78"/>
            </a:rPr>
            <a:t>Vibrant campus life and student-centric support services</a:t>
          </a:r>
        </a:p>
      </dsp:txBody>
      <dsp:txXfrm>
        <a:off x="618287" y="3679797"/>
        <a:ext cx="8287117" cy="426206"/>
      </dsp:txXfrm>
    </dsp:sp>
    <dsp:sp modelId="{760BF984-DF91-4C59-819C-32AB2EF5F655}">
      <dsp:nvSpPr>
        <dsp:cNvPr id="0" name=""/>
        <dsp:cNvSpPr/>
      </dsp:nvSpPr>
      <dsp:spPr>
        <a:xfrm>
          <a:off x="0" y="4618660"/>
          <a:ext cx="11904617" cy="4032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552B44C1-78B7-42A4-85C0-8C27DD08BC11}">
      <dsp:nvSpPr>
        <dsp:cNvPr id="0" name=""/>
        <dsp:cNvSpPr/>
      </dsp:nvSpPr>
      <dsp:spPr>
        <a:xfrm>
          <a:off x="595230" y="4382500"/>
          <a:ext cx="8333231" cy="472320"/>
        </a:xfrm>
        <a:prstGeom prst="roundRect">
          <a:avLst/>
        </a:prstGeom>
        <a:solidFill>
          <a:schemeClr val="tx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4976" tIns="0" rIns="314976" bIns="0" numCol="1" spcCol="1270" anchor="ctr" anchorCtr="0">
          <a:noAutofit/>
        </a:bodyPr>
        <a:lstStyle/>
        <a:p>
          <a:pPr marL="0" lvl="0" indent="0" algn="l" defTabSz="977900">
            <a:lnSpc>
              <a:spcPct val="90000"/>
            </a:lnSpc>
            <a:spcBef>
              <a:spcPct val="0"/>
            </a:spcBef>
            <a:spcAft>
              <a:spcPct val="35000"/>
            </a:spcAft>
            <a:buNone/>
          </a:pPr>
          <a:r>
            <a:rPr lang="en-ZA" sz="2200" b="1" kern="1200" dirty="0">
              <a:solidFill>
                <a:schemeClr val="bg1"/>
              </a:solidFill>
              <a:latin typeface="Avenir Book" panose="020B0503020203020204" pitchFamily="34" charset="-78"/>
              <a:cs typeface="Avenir Book" panose="020B0503020203020204" pitchFamily="34" charset="-78"/>
            </a:rPr>
            <a:t>Modernised, flexibly designed infrastructure</a:t>
          </a:r>
        </a:p>
      </dsp:txBody>
      <dsp:txXfrm>
        <a:off x="618287" y="4405557"/>
        <a:ext cx="8287117" cy="426206"/>
      </dsp:txXfrm>
    </dsp:sp>
    <dsp:sp modelId="{505FBEFD-61A0-4152-8BE4-B276371D55C1}">
      <dsp:nvSpPr>
        <dsp:cNvPr id="0" name=""/>
        <dsp:cNvSpPr/>
      </dsp:nvSpPr>
      <dsp:spPr>
        <a:xfrm>
          <a:off x="0" y="5344420"/>
          <a:ext cx="11904617" cy="4032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5B930C45-7DDA-4497-82FD-23D82AFAFECF}">
      <dsp:nvSpPr>
        <dsp:cNvPr id="0" name=""/>
        <dsp:cNvSpPr/>
      </dsp:nvSpPr>
      <dsp:spPr>
        <a:xfrm>
          <a:off x="595230" y="5108260"/>
          <a:ext cx="8333231" cy="472320"/>
        </a:xfrm>
        <a:prstGeom prst="roundRect">
          <a:avLst/>
        </a:prstGeom>
        <a:solidFill>
          <a:srgbClr val="FFC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4976" tIns="0" rIns="314976" bIns="0" numCol="1" spcCol="1270" anchor="ctr" anchorCtr="0">
          <a:noAutofit/>
        </a:bodyPr>
        <a:lstStyle/>
        <a:p>
          <a:pPr marL="0" lvl="0" indent="0" algn="l" defTabSz="977900">
            <a:lnSpc>
              <a:spcPct val="90000"/>
            </a:lnSpc>
            <a:spcBef>
              <a:spcPct val="0"/>
            </a:spcBef>
            <a:spcAft>
              <a:spcPct val="35000"/>
            </a:spcAft>
            <a:buNone/>
          </a:pPr>
          <a:r>
            <a:rPr lang="en-ZA" sz="2200" b="1" kern="1200" dirty="0">
              <a:solidFill>
                <a:srgbClr val="002060"/>
              </a:solidFill>
              <a:latin typeface="Avenir Book" panose="020B0503020203020204" pitchFamily="34" charset="-78"/>
              <a:cs typeface="Avenir Book" panose="020B0503020203020204" pitchFamily="34" charset="-78"/>
            </a:rPr>
            <a:t>Resource mobilisation and stewardship</a:t>
          </a:r>
        </a:p>
      </dsp:txBody>
      <dsp:txXfrm>
        <a:off x="618287" y="5131317"/>
        <a:ext cx="8287117"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26A5C-C6F7-413A-BD92-26867D04A0FA}">
      <dsp:nvSpPr>
        <dsp:cNvPr id="0" name=""/>
        <dsp:cNvSpPr/>
      </dsp:nvSpPr>
      <dsp:spPr>
        <a:xfrm>
          <a:off x="0" y="1040479"/>
          <a:ext cx="3622901" cy="2173741"/>
        </a:xfrm>
        <a:prstGeom prst="rect">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u="none" kern="1200" dirty="0">
              <a:solidFill>
                <a:schemeClr val="bg1"/>
              </a:solidFill>
              <a:latin typeface="Avenir Book"/>
            </a:rPr>
            <a:t>1: </a:t>
          </a:r>
          <a:r>
            <a:rPr lang="en-US" sz="1600" b="1" i="0" u="none" kern="1200" dirty="0">
              <a:solidFill>
                <a:schemeClr val="bg1"/>
              </a:solidFill>
              <a:latin typeface="Avenir Book"/>
              <a:ea typeface="Calibri" panose="020F0502020204030204" pitchFamily="34" charset="0"/>
              <a:cs typeface="Calibri" panose="020F0502020204030204" pitchFamily="34" charset="0"/>
            </a:rPr>
            <a:t>BENCHMARKING</a:t>
          </a:r>
          <a:endParaRPr lang="en-ZA" sz="1600" b="1" u="none" kern="1200" dirty="0">
            <a:solidFill>
              <a:schemeClr val="bg1"/>
            </a:solidFill>
            <a:latin typeface="Avenir Book"/>
          </a:endParaRPr>
        </a:p>
        <a:p>
          <a:pPr marL="0" lvl="0" indent="0" algn="ctr" defTabSz="711200">
            <a:lnSpc>
              <a:spcPct val="90000"/>
            </a:lnSpc>
            <a:spcBef>
              <a:spcPct val="0"/>
            </a:spcBef>
            <a:spcAft>
              <a:spcPct val="35000"/>
            </a:spcAft>
            <a:buNone/>
          </a:pPr>
          <a:r>
            <a:rPr lang="en-US" sz="1200" b="1" i="0" kern="1200" dirty="0">
              <a:solidFill>
                <a:schemeClr val="bg1"/>
              </a:solidFill>
              <a:latin typeface="Avenir Book"/>
              <a:ea typeface="Calibri" panose="020F0502020204030204" pitchFamily="34" charset="0"/>
              <a:cs typeface="Calibri" panose="020F0502020204030204" pitchFamily="34" charset="0"/>
            </a:rPr>
            <a:t>Examine national enrolment trends, PG application and enrolment practices, provision of financial and academic support, and identify possible best practices                                          </a:t>
          </a:r>
        </a:p>
        <a:p>
          <a:pPr marL="0" lvl="0" indent="0" algn="ctr" defTabSz="711200">
            <a:lnSpc>
              <a:spcPct val="90000"/>
            </a:lnSpc>
            <a:spcBef>
              <a:spcPct val="0"/>
            </a:spcBef>
            <a:spcAft>
              <a:spcPct val="35000"/>
            </a:spcAft>
            <a:buNone/>
          </a:pPr>
          <a:r>
            <a:rPr lang="en-US" sz="1200" b="1" i="0" kern="1200" dirty="0">
              <a:solidFill>
                <a:schemeClr val="bg1"/>
              </a:solidFill>
              <a:latin typeface="Avenir Book"/>
              <a:ea typeface="Calibri" panose="020F0502020204030204" pitchFamily="34" charset="0"/>
              <a:cs typeface="Calibri" panose="020F0502020204030204" pitchFamily="34" charset="0"/>
            </a:rPr>
            <a:t>BENCHMARKING SURVEY</a:t>
          </a:r>
        </a:p>
        <a:p>
          <a:pPr marL="0" lvl="0" indent="0" algn="ctr" defTabSz="711200">
            <a:lnSpc>
              <a:spcPct val="90000"/>
            </a:lnSpc>
            <a:spcBef>
              <a:spcPct val="0"/>
            </a:spcBef>
            <a:spcAft>
              <a:spcPct val="35000"/>
            </a:spcAft>
            <a:buNone/>
          </a:pPr>
          <a:r>
            <a:rPr lang="en-US" sz="1200" b="1" i="0" kern="1200" dirty="0">
              <a:solidFill>
                <a:schemeClr val="bg1"/>
              </a:solidFill>
              <a:latin typeface="Avenir Book"/>
              <a:ea typeface="Calibri" panose="020F0502020204030204" pitchFamily="34" charset="0"/>
              <a:cs typeface="Calibri" panose="020F0502020204030204" pitchFamily="34" charset="0"/>
            </a:rPr>
            <a:t>8 INSTITUTIONS RESPONDED</a:t>
          </a:r>
        </a:p>
      </dsp:txBody>
      <dsp:txXfrm>
        <a:off x="0" y="1040479"/>
        <a:ext cx="3622901" cy="2173741"/>
      </dsp:txXfrm>
    </dsp:sp>
    <dsp:sp modelId="{CC9F576D-1BE6-4FD7-85A5-F741876506B3}">
      <dsp:nvSpPr>
        <dsp:cNvPr id="0" name=""/>
        <dsp:cNvSpPr/>
      </dsp:nvSpPr>
      <dsp:spPr>
        <a:xfrm>
          <a:off x="3985192" y="1066716"/>
          <a:ext cx="3622901" cy="2121267"/>
        </a:xfrm>
        <a:prstGeom prst="rect">
          <a:avLst/>
        </a:prstGeom>
        <a:solidFill>
          <a:srgbClr val="FFB5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u="none" kern="1200" dirty="0">
              <a:solidFill>
                <a:srgbClr val="003057"/>
              </a:solidFill>
              <a:latin typeface="Avenir Book"/>
            </a:rPr>
            <a:t>2: </a:t>
          </a:r>
          <a:r>
            <a:rPr lang="en-US" sz="1600" b="1" i="0" u="none" kern="1200" dirty="0">
              <a:solidFill>
                <a:srgbClr val="003057"/>
              </a:solidFill>
              <a:latin typeface="Avenir Book"/>
              <a:ea typeface="Calibri" panose="020F0502020204030204" pitchFamily="34" charset="0"/>
              <a:cs typeface="Calibri" panose="020F0502020204030204" pitchFamily="34" charset="0"/>
            </a:rPr>
            <a:t>NON-REGISTRATION SURVEY</a:t>
          </a:r>
          <a:endParaRPr lang="en-ZA" sz="1600" b="1" u="none" kern="1200" dirty="0">
            <a:solidFill>
              <a:srgbClr val="003057"/>
            </a:solidFill>
            <a:latin typeface="Avenir Book"/>
          </a:endParaRPr>
        </a:p>
        <a:p>
          <a:pPr marL="0" lvl="0" indent="0" algn="ctr" defTabSz="711200">
            <a:lnSpc>
              <a:spcPct val="90000"/>
            </a:lnSpc>
            <a:spcBef>
              <a:spcPct val="0"/>
            </a:spcBef>
            <a:spcAft>
              <a:spcPct val="35000"/>
            </a:spcAft>
            <a:buNone/>
          </a:pPr>
          <a:r>
            <a:rPr lang="en-US" sz="1200" b="1" i="0" kern="1200" dirty="0" err="1">
              <a:solidFill>
                <a:srgbClr val="003057"/>
              </a:solidFill>
              <a:latin typeface="Avenir Book"/>
              <a:ea typeface="Calibri" panose="020F0502020204030204" pitchFamily="34" charset="0"/>
              <a:cs typeface="Calibri" panose="020F0502020204030204" pitchFamily="34" charset="0"/>
            </a:rPr>
            <a:t>Analyse</a:t>
          </a:r>
          <a:r>
            <a:rPr lang="en-US" sz="1200" b="1" i="0" kern="1200" dirty="0">
              <a:solidFill>
                <a:srgbClr val="003057"/>
              </a:solidFill>
              <a:latin typeface="Avenir Book"/>
              <a:ea typeface="Calibri" panose="020F0502020204030204" pitchFamily="34" charset="0"/>
              <a:cs typeface="Calibri" panose="020F0502020204030204" pitchFamily="34" charset="0"/>
            </a:rPr>
            <a:t> the experiences of PG students who were accepted to study at Nelson Mandela University but did not register.</a:t>
          </a:r>
        </a:p>
        <a:p>
          <a:pPr marL="0" lvl="0" indent="0" algn="ctr" defTabSz="711200">
            <a:lnSpc>
              <a:spcPct val="90000"/>
            </a:lnSpc>
            <a:spcBef>
              <a:spcPct val="0"/>
            </a:spcBef>
            <a:spcAft>
              <a:spcPct val="35000"/>
            </a:spcAft>
            <a:buNone/>
          </a:pPr>
          <a:r>
            <a:rPr lang="en-US" sz="1200" b="1" i="0" kern="1200" dirty="0">
              <a:solidFill>
                <a:srgbClr val="003057"/>
              </a:solidFill>
              <a:latin typeface="Avenir Book"/>
              <a:ea typeface="Calibri" panose="020F0502020204030204" pitchFamily="34" charset="0"/>
              <a:cs typeface="Calibri" panose="020F0502020204030204" pitchFamily="34" charset="0"/>
            </a:rPr>
            <a:t>T</a:t>
          </a:r>
          <a:r>
            <a:rPr lang="en-US" sz="1200" b="1" i="0" kern="1200" dirty="0">
              <a:solidFill>
                <a:srgbClr val="003057"/>
              </a:solidFill>
              <a:latin typeface="Avenir Book"/>
              <a:cs typeface="Calibri" panose="020F0502020204030204" pitchFamily="34" charset="0"/>
            </a:rPr>
            <a:t>ELEPHONIC SURVEY</a:t>
          </a:r>
        </a:p>
        <a:p>
          <a:pPr marL="0" lvl="0" indent="0" algn="ctr" defTabSz="711200">
            <a:lnSpc>
              <a:spcPct val="90000"/>
            </a:lnSpc>
            <a:spcBef>
              <a:spcPct val="0"/>
            </a:spcBef>
            <a:spcAft>
              <a:spcPct val="35000"/>
            </a:spcAft>
            <a:buNone/>
          </a:pPr>
          <a:r>
            <a:rPr lang="en-ZA" sz="1200" b="1" kern="1200" dirty="0">
              <a:solidFill>
                <a:srgbClr val="003057"/>
              </a:solidFill>
              <a:latin typeface="Avenir Book"/>
            </a:rPr>
            <a:t>STRATIFIED RANDOM SAMPLE</a:t>
          </a:r>
        </a:p>
        <a:p>
          <a:pPr marL="0" lvl="0" indent="0" algn="ctr" defTabSz="711200">
            <a:lnSpc>
              <a:spcPct val="90000"/>
            </a:lnSpc>
            <a:spcBef>
              <a:spcPct val="0"/>
            </a:spcBef>
            <a:spcAft>
              <a:spcPct val="35000"/>
            </a:spcAft>
            <a:buNone/>
          </a:pPr>
          <a:r>
            <a:rPr lang="en-ZA" sz="1200" b="1" kern="1200" dirty="0">
              <a:solidFill>
                <a:srgbClr val="003057"/>
              </a:solidFill>
              <a:latin typeface="Avenir Book"/>
            </a:rPr>
            <a:t>580 RESPONDENTS</a:t>
          </a:r>
        </a:p>
      </dsp:txBody>
      <dsp:txXfrm>
        <a:off x="3985192" y="1066716"/>
        <a:ext cx="3622901" cy="2121267"/>
      </dsp:txXfrm>
    </dsp:sp>
    <dsp:sp modelId="{082BB54A-EF7F-4D60-B124-8F0B61E576AD}">
      <dsp:nvSpPr>
        <dsp:cNvPr id="0" name=""/>
        <dsp:cNvSpPr/>
      </dsp:nvSpPr>
      <dsp:spPr>
        <a:xfrm>
          <a:off x="7970384" y="1040479"/>
          <a:ext cx="3622901" cy="2173741"/>
        </a:xfrm>
        <a:prstGeom prst="rect">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kern="1200" dirty="0">
              <a:latin typeface="Avenir Book"/>
            </a:rPr>
            <a:t>3: FOCUS GROUPS WITH FIRST-YEAR POSTGRADUATE STUDENTS</a:t>
          </a:r>
        </a:p>
        <a:p>
          <a:pPr marL="0" lvl="0" indent="0" algn="ctr" defTabSz="711200">
            <a:lnSpc>
              <a:spcPct val="90000"/>
            </a:lnSpc>
            <a:spcBef>
              <a:spcPct val="0"/>
            </a:spcBef>
            <a:spcAft>
              <a:spcPct val="35000"/>
            </a:spcAft>
            <a:buNone/>
          </a:pPr>
          <a:r>
            <a:rPr lang="en-ZA" sz="1200" b="1" kern="1200" dirty="0">
              <a:latin typeface="Avenir Book"/>
            </a:rPr>
            <a:t>Explore perceptions of Nelson Mandela University PG students currently in their first year regarding barriers and enablers to access.</a:t>
          </a:r>
        </a:p>
        <a:p>
          <a:pPr marL="0" lvl="0" indent="0" algn="ctr" defTabSz="711200">
            <a:lnSpc>
              <a:spcPct val="90000"/>
            </a:lnSpc>
            <a:spcBef>
              <a:spcPct val="0"/>
            </a:spcBef>
            <a:spcAft>
              <a:spcPct val="35000"/>
            </a:spcAft>
            <a:buNone/>
          </a:pPr>
          <a:r>
            <a:rPr lang="en-ZA" sz="1200" b="1" kern="1200" dirty="0">
              <a:latin typeface="Avenir Book"/>
            </a:rPr>
            <a:t>FOCUS GROUP DISCUSSIONS</a:t>
          </a:r>
        </a:p>
        <a:p>
          <a:pPr marL="0" lvl="0" indent="0" algn="ctr" defTabSz="711200">
            <a:lnSpc>
              <a:spcPct val="90000"/>
            </a:lnSpc>
            <a:spcBef>
              <a:spcPct val="0"/>
            </a:spcBef>
            <a:spcAft>
              <a:spcPct val="35000"/>
            </a:spcAft>
            <a:buNone/>
          </a:pPr>
          <a:r>
            <a:rPr lang="en-ZA" sz="1200" b="1" kern="1200" dirty="0">
              <a:latin typeface="Avenir Book"/>
            </a:rPr>
            <a:t>8 FOCUS GROUPS</a:t>
          </a:r>
        </a:p>
      </dsp:txBody>
      <dsp:txXfrm>
        <a:off x="7970384" y="1040479"/>
        <a:ext cx="3622901" cy="2173741"/>
      </dsp:txXfrm>
    </dsp:sp>
    <dsp:sp modelId="{B8427219-0582-4538-86C9-9E92B929BD0F}">
      <dsp:nvSpPr>
        <dsp:cNvPr id="0" name=""/>
        <dsp:cNvSpPr/>
      </dsp:nvSpPr>
      <dsp:spPr>
        <a:xfrm>
          <a:off x="1992596" y="3576510"/>
          <a:ext cx="3622901" cy="2121267"/>
        </a:xfrm>
        <a:prstGeom prst="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kern="1200" dirty="0">
              <a:solidFill>
                <a:srgbClr val="002060"/>
              </a:solidFill>
              <a:latin typeface="Avenir Book"/>
            </a:rPr>
            <a:t>4: </a:t>
          </a:r>
          <a:r>
            <a:rPr lang="en-US" sz="1600" b="1" kern="1200" dirty="0">
              <a:solidFill>
                <a:srgbClr val="002060"/>
              </a:solidFill>
              <a:latin typeface="Avenir Book"/>
              <a:ea typeface="Calibri" panose="020F0502020204030204" pitchFamily="34" charset="0"/>
              <a:cs typeface="Calibri" panose="020F0502020204030204" pitchFamily="34" charset="0"/>
            </a:rPr>
            <a:t>POSTGRADUATE STUDENT PROFILE - INFOGRAPHIC</a:t>
          </a:r>
          <a:endParaRPr lang="en-ZA" sz="1600" b="1" kern="1200" dirty="0">
            <a:solidFill>
              <a:srgbClr val="002060"/>
            </a:solidFill>
            <a:latin typeface="Avenir Book"/>
          </a:endParaRPr>
        </a:p>
        <a:p>
          <a:pPr marL="0" lvl="0" indent="0" algn="ctr" defTabSz="711200">
            <a:lnSpc>
              <a:spcPct val="90000"/>
            </a:lnSpc>
            <a:spcBef>
              <a:spcPct val="0"/>
            </a:spcBef>
            <a:spcAft>
              <a:spcPct val="35000"/>
            </a:spcAft>
            <a:buNone/>
          </a:pPr>
          <a:r>
            <a:rPr lang="en-US" sz="1200" b="1" kern="1200" dirty="0">
              <a:solidFill>
                <a:srgbClr val="002060"/>
              </a:solidFill>
              <a:latin typeface="Avenir Book"/>
              <a:ea typeface="Calibri" panose="020F0502020204030204" pitchFamily="34" charset="0"/>
              <a:cs typeface="Calibri" panose="020F0502020204030204" pitchFamily="34" charset="0"/>
            </a:rPr>
            <a:t>Compile a profile of current PG students at Nelson Mandela University and </a:t>
          </a:r>
          <a:r>
            <a:rPr lang="en-US" sz="1200" b="1" kern="1200" dirty="0" err="1">
              <a:solidFill>
                <a:srgbClr val="002060"/>
              </a:solidFill>
              <a:latin typeface="Avenir Book"/>
              <a:ea typeface="Calibri" panose="020F0502020204030204" pitchFamily="34" charset="0"/>
              <a:cs typeface="Calibri" panose="020F0502020204030204" pitchFamily="34" charset="0"/>
            </a:rPr>
            <a:t>analyse</a:t>
          </a:r>
          <a:r>
            <a:rPr lang="en-US" sz="1200" b="1" kern="1200" dirty="0">
              <a:solidFill>
                <a:srgbClr val="002060"/>
              </a:solidFill>
              <a:latin typeface="Avenir Book"/>
              <a:ea typeface="Calibri" panose="020F0502020204030204" pitchFamily="34" charset="0"/>
              <a:cs typeface="Calibri" panose="020F0502020204030204" pitchFamily="34" charset="0"/>
            </a:rPr>
            <a:t> recent historical trends.</a:t>
          </a:r>
        </a:p>
        <a:p>
          <a:pPr marL="0" lvl="0" indent="0" algn="ctr" defTabSz="711200">
            <a:lnSpc>
              <a:spcPct val="90000"/>
            </a:lnSpc>
            <a:spcBef>
              <a:spcPct val="0"/>
            </a:spcBef>
            <a:spcAft>
              <a:spcPct val="35000"/>
            </a:spcAft>
            <a:buNone/>
          </a:pPr>
          <a:r>
            <a:rPr lang="en-US" sz="1200" b="1" kern="1200" dirty="0">
              <a:solidFill>
                <a:srgbClr val="002060"/>
              </a:solidFill>
              <a:latin typeface="Avenir Book"/>
              <a:cs typeface="Calibri" panose="020F0502020204030204" pitchFamily="34" charset="0"/>
            </a:rPr>
            <a:t>ANALYSIS OF NUMEROUS POSTGRADUATE INDICATORS</a:t>
          </a:r>
        </a:p>
        <a:p>
          <a:pPr marL="0" lvl="0" indent="0" algn="ctr" defTabSz="711200">
            <a:lnSpc>
              <a:spcPct val="90000"/>
            </a:lnSpc>
            <a:spcBef>
              <a:spcPct val="0"/>
            </a:spcBef>
            <a:spcAft>
              <a:spcPct val="35000"/>
            </a:spcAft>
            <a:buNone/>
          </a:pPr>
          <a:r>
            <a:rPr lang="en-US" sz="1200" b="1" kern="1200" dirty="0">
              <a:solidFill>
                <a:srgbClr val="002060"/>
              </a:solidFill>
              <a:latin typeface="Avenir Book"/>
              <a:cs typeface="Calibri" panose="020F0502020204030204" pitchFamily="34" charset="0"/>
            </a:rPr>
            <a:t>INFOGRAPHIC REPORT </a:t>
          </a:r>
        </a:p>
      </dsp:txBody>
      <dsp:txXfrm>
        <a:off x="1992596" y="3576510"/>
        <a:ext cx="3622901" cy="2121267"/>
      </dsp:txXfrm>
    </dsp:sp>
    <dsp:sp modelId="{B544BC89-F3F9-4978-85B1-DDD6CC2B38D6}">
      <dsp:nvSpPr>
        <dsp:cNvPr id="0" name=""/>
        <dsp:cNvSpPr/>
      </dsp:nvSpPr>
      <dsp:spPr>
        <a:xfrm>
          <a:off x="5977788" y="3576510"/>
          <a:ext cx="3622901" cy="2121267"/>
        </a:xfrm>
        <a:prstGeom prst="rect">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kern="1200" dirty="0">
              <a:latin typeface="Avenir Book"/>
            </a:rPr>
            <a:t>5: ACADEMIC &amp; PASS STAFF PERCEPTIONS OF PG ACCESS FOR SUCCESS</a:t>
          </a:r>
        </a:p>
        <a:p>
          <a:pPr marL="0" lvl="0" indent="0" algn="ctr" defTabSz="711200">
            <a:lnSpc>
              <a:spcPct val="90000"/>
            </a:lnSpc>
            <a:spcBef>
              <a:spcPct val="0"/>
            </a:spcBef>
            <a:spcAft>
              <a:spcPct val="35000"/>
            </a:spcAft>
            <a:buNone/>
          </a:pPr>
          <a:r>
            <a:rPr lang="en-ZA" sz="1200" b="1" kern="1200" dirty="0">
              <a:latin typeface="Avenir Book"/>
            </a:rPr>
            <a:t>Analyse the perceptions of staff involved in the PG access value chain regarding barriers and enablers to PG access for success.</a:t>
          </a:r>
        </a:p>
        <a:p>
          <a:pPr marL="0" lvl="0" indent="0" algn="ctr" defTabSz="711200">
            <a:lnSpc>
              <a:spcPct val="90000"/>
            </a:lnSpc>
            <a:spcBef>
              <a:spcPct val="0"/>
            </a:spcBef>
            <a:spcAft>
              <a:spcPct val="35000"/>
            </a:spcAft>
            <a:buNone/>
          </a:pPr>
          <a:r>
            <a:rPr lang="en-ZA" sz="1200" b="1" kern="1200" dirty="0">
              <a:latin typeface="Avenir Book"/>
            </a:rPr>
            <a:t>FOCUS GROUPS </a:t>
          </a:r>
        </a:p>
        <a:p>
          <a:pPr marL="0" lvl="0" indent="0" algn="ctr" defTabSz="711200">
            <a:lnSpc>
              <a:spcPct val="90000"/>
            </a:lnSpc>
            <a:spcBef>
              <a:spcPct val="0"/>
            </a:spcBef>
            <a:spcAft>
              <a:spcPct val="35000"/>
            </a:spcAft>
            <a:buNone/>
          </a:pPr>
          <a:r>
            <a:rPr lang="en-ZA" sz="1200" b="1" kern="1200" dirty="0">
              <a:latin typeface="Avenir Book"/>
            </a:rPr>
            <a:t>NOT YET COMPLETED</a:t>
          </a:r>
        </a:p>
      </dsp:txBody>
      <dsp:txXfrm>
        <a:off x="5977788" y="3576510"/>
        <a:ext cx="3622901" cy="21212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A0DEE-D7F8-4CDE-BFFC-AB2CB79DD548}">
      <dsp:nvSpPr>
        <dsp:cNvPr id="0" name=""/>
        <dsp:cNvSpPr/>
      </dsp:nvSpPr>
      <dsp:spPr>
        <a:xfrm>
          <a:off x="788669" y="0"/>
          <a:ext cx="8938260" cy="505967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B57484-02B8-4B3D-98B8-AC8D670F9DDE}">
      <dsp:nvSpPr>
        <dsp:cNvPr id="0" name=""/>
        <dsp:cNvSpPr/>
      </dsp:nvSpPr>
      <dsp:spPr>
        <a:xfrm>
          <a:off x="4621" y="1517903"/>
          <a:ext cx="2020453" cy="2023872"/>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dirty="0"/>
            <a:t>Overarching strategy informed by data</a:t>
          </a:r>
        </a:p>
      </dsp:txBody>
      <dsp:txXfrm>
        <a:off x="103251" y="1616533"/>
        <a:ext cx="1823193" cy="1826612"/>
      </dsp:txXfrm>
    </dsp:sp>
    <dsp:sp modelId="{FE15C711-B08B-440E-BBDC-A288C86F0D00}">
      <dsp:nvSpPr>
        <dsp:cNvPr id="0" name=""/>
        <dsp:cNvSpPr/>
      </dsp:nvSpPr>
      <dsp:spPr>
        <a:xfrm>
          <a:off x="2126097" y="1517903"/>
          <a:ext cx="2020453" cy="202387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dirty="0">
              <a:solidFill>
                <a:schemeClr val="tx2">
                  <a:lumMod val="50000"/>
                </a:schemeClr>
              </a:solidFill>
            </a:rPr>
            <a:t>Ongoing communication</a:t>
          </a:r>
        </a:p>
      </dsp:txBody>
      <dsp:txXfrm>
        <a:off x="2224727" y="1616533"/>
        <a:ext cx="1823193" cy="1826612"/>
      </dsp:txXfrm>
    </dsp:sp>
    <dsp:sp modelId="{27EA5837-3C4C-4CBF-A0B9-AC3AD16EE1DE}">
      <dsp:nvSpPr>
        <dsp:cNvPr id="0" name=""/>
        <dsp:cNvSpPr/>
      </dsp:nvSpPr>
      <dsp:spPr>
        <a:xfrm>
          <a:off x="4247573" y="1517903"/>
          <a:ext cx="2020453" cy="2023872"/>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dirty="0"/>
            <a:t>Integrated, accessible systems &amp; processes</a:t>
          </a:r>
        </a:p>
      </dsp:txBody>
      <dsp:txXfrm>
        <a:off x="4346203" y="1616533"/>
        <a:ext cx="1823193" cy="1826612"/>
      </dsp:txXfrm>
    </dsp:sp>
    <dsp:sp modelId="{AA6E0ECE-317C-4B9E-973B-A8B61CB301B9}">
      <dsp:nvSpPr>
        <dsp:cNvPr id="0" name=""/>
        <dsp:cNvSpPr/>
      </dsp:nvSpPr>
      <dsp:spPr>
        <a:xfrm>
          <a:off x="6369049" y="1517903"/>
          <a:ext cx="2020453" cy="202387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dirty="0">
              <a:solidFill>
                <a:schemeClr val="tx2">
                  <a:lumMod val="50000"/>
                </a:schemeClr>
              </a:solidFill>
            </a:rPr>
            <a:t>Inclusive institutional culture &amp; ethic of care</a:t>
          </a:r>
        </a:p>
      </dsp:txBody>
      <dsp:txXfrm>
        <a:off x="6467679" y="1616533"/>
        <a:ext cx="1823193" cy="1826612"/>
      </dsp:txXfrm>
    </dsp:sp>
    <dsp:sp modelId="{A68AA0A8-8F52-478A-B069-6A11600CA1D4}">
      <dsp:nvSpPr>
        <dsp:cNvPr id="0" name=""/>
        <dsp:cNvSpPr/>
      </dsp:nvSpPr>
      <dsp:spPr>
        <a:xfrm>
          <a:off x="8490525" y="1517903"/>
          <a:ext cx="2020453" cy="2023872"/>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dirty="0"/>
            <a:t>Resource mobilisation &amp; funding</a:t>
          </a:r>
        </a:p>
      </dsp:txBody>
      <dsp:txXfrm>
        <a:off x="8589155" y="1616533"/>
        <a:ext cx="1823193" cy="182661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0D4F33-587D-4F69-98AD-7E2EE83691D8}" type="datetimeFigureOut">
              <a:rPr lang="en-ZA" smtClean="0"/>
              <a:t>2024/03/26</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BCA123-451E-4E78-9F54-66CCA01D6C19}" type="slidenum">
              <a:rPr lang="en-ZA" smtClean="0"/>
              <a:t>‹#›</a:t>
            </a:fld>
            <a:endParaRPr lang="en-ZA"/>
          </a:p>
        </p:txBody>
      </p:sp>
    </p:spTree>
    <p:extLst>
      <p:ext uri="{BB962C8B-B14F-4D97-AF65-F5344CB8AC3E}">
        <p14:creationId xmlns:p14="http://schemas.microsoft.com/office/powerpoint/2010/main" val="3165481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8B8DF6DC-ECA4-BA04-F084-63BE819715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D72BD38D-8555-32BC-FAB3-2398486A2D0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a:p>
        </p:txBody>
      </p:sp>
      <p:sp>
        <p:nvSpPr>
          <p:cNvPr id="24580" name="Slide Number Placeholder 3">
            <a:extLst>
              <a:ext uri="{FF2B5EF4-FFF2-40B4-BE49-F238E27FC236}">
                <a16:creationId xmlns:a16="http://schemas.microsoft.com/office/drawing/2014/main" id="{0A383421-B6C8-5CCE-E466-63C753E5A6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46E706F-C78B-4529-9545-DC90413DFB39}" type="slidenum">
              <a:rPr lang="en-ZA" altLang="en-US" smtClean="0"/>
              <a:pPr/>
              <a:t>9</a:t>
            </a:fld>
            <a:endParaRPr lang="en-Z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8863F8E9-9DCA-4046-C99D-A5C7F1C3C0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6FD893DF-2542-AE98-454F-0174130F8D7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a:p>
        </p:txBody>
      </p:sp>
      <p:sp>
        <p:nvSpPr>
          <p:cNvPr id="26628" name="Slide Number Placeholder 3">
            <a:extLst>
              <a:ext uri="{FF2B5EF4-FFF2-40B4-BE49-F238E27FC236}">
                <a16:creationId xmlns:a16="http://schemas.microsoft.com/office/drawing/2014/main" id="{46C8E34E-E104-81F8-D06E-96563748671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5A26845-9370-4E46-A207-AE036970A695}" type="slidenum">
              <a:rPr lang="en-ZA" altLang="en-US" smtClean="0"/>
              <a:pPr/>
              <a:t>10</a:t>
            </a:fld>
            <a:endParaRPr lang="en-ZA"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F5CD70A8-62C6-369A-6DB9-122A636AE9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0678796E-F422-C9AB-14EE-BBFA1CD5EF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a:p>
        </p:txBody>
      </p:sp>
      <p:sp>
        <p:nvSpPr>
          <p:cNvPr id="30724" name="Slide Number Placeholder 3">
            <a:extLst>
              <a:ext uri="{FF2B5EF4-FFF2-40B4-BE49-F238E27FC236}">
                <a16:creationId xmlns:a16="http://schemas.microsoft.com/office/drawing/2014/main" id="{63FE80AE-4D25-8848-408D-37A9E3BB64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B5A438B-637E-4D86-997A-C868E547F785}" type="slidenum">
              <a:rPr lang="en-ZA" altLang="en-US" smtClean="0"/>
              <a:pPr/>
              <a:t>14</a:t>
            </a:fld>
            <a:endParaRPr lang="en-ZA"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2B4D05BE-4D21-C4E8-2A88-968032E7D3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231FFC76-6EE8-4A90-E0D9-2429345065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a:p>
        </p:txBody>
      </p:sp>
      <p:sp>
        <p:nvSpPr>
          <p:cNvPr id="32772" name="Slide Number Placeholder 3">
            <a:extLst>
              <a:ext uri="{FF2B5EF4-FFF2-40B4-BE49-F238E27FC236}">
                <a16:creationId xmlns:a16="http://schemas.microsoft.com/office/drawing/2014/main" id="{08D268D5-4DAA-6C9A-0403-F112A271297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71B78FD-FA95-4A2D-A345-02D7DBE73B2F}" type="slidenum">
              <a:rPr lang="en-ZA" altLang="en-US" smtClean="0"/>
              <a:pPr/>
              <a:t>15</a:t>
            </a:fld>
            <a:endParaRPr lang="en-Z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EF141E0D-6A34-3727-5A67-326EDE0235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15EB7A75-E7FA-D9ED-A026-ED60B05F023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a:p>
        </p:txBody>
      </p:sp>
      <p:sp>
        <p:nvSpPr>
          <p:cNvPr id="28676" name="Slide Number Placeholder 3">
            <a:extLst>
              <a:ext uri="{FF2B5EF4-FFF2-40B4-BE49-F238E27FC236}">
                <a16:creationId xmlns:a16="http://schemas.microsoft.com/office/drawing/2014/main" id="{8A3A26A7-6637-A37D-4129-91E40150A46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9C89AB1-F651-4034-B7D8-4AB2B263F3A0}" type="slidenum">
              <a:rPr lang="en-ZA" altLang="en-US" smtClean="0"/>
              <a:pPr/>
              <a:t>17</a:t>
            </a:fld>
            <a:endParaRPr lang="en-ZA"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 = 81 participants responded “No”</a:t>
            </a:r>
          </a:p>
        </p:txBody>
      </p:sp>
      <p:sp>
        <p:nvSpPr>
          <p:cNvPr id="4" name="Slide Number Placeholder 3"/>
          <p:cNvSpPr>
            <a:spLocks noGrp="1"/>
          </p:cNvSpPr>
          <p:nvPr>
            <p:ph type="sldNum" sz="quarter" idx="10"/>
          </p:nvPr>
        </p:nvSpPr>
        <p:spPr/>
        <p:txBody>
          <a:bodyPr/>
          <a:lstStyle/>
          <a:p>
            <a:fld id="{166D6CD5-A215-4686-BEB2-A73BD2B5E85E}" type="slidenum">
              <a:rPr lang="en-ZA" smtClean="0"/>
              <a:t>29</a:t>
            </a:fld>
            <a:endParaRPr lang="en-ZA"/>
          </a:p>
        </p:txBody>
      </p:sp>
    </p:spTree>
    <p:extLst>
      <p:ext uri="{BB962C8B-B14F-4D97-AF65-F5344CB8AC3E}">
        <p14:creationId xmlns:p14="http://schemas.microsoft.com/office/powerpoint/2010/main" val="1799048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 = 580</a:t>
            </a:r>
          </a:p>
        </p:txBody>
      </p:sp>
      <p:sp>
        <p:nvSpPr>
          <p:cNvPr id="4" name="Slide Number Placeholder 3"/>
          <p:cNvSpPr>
            <a:spLocks noGrp="1"/>
          </p:cNvSpPr>
          <p:nvPr>
            <p:ph type="sldNum" sz="quarter" idx="10"/>
          </p:nvPr>
        </p:nvSpPr>
        <p:spPr/>
        <p:txBody>
          <a:bodyPr/>
          <a:lstStyle/>
          <a:p>
            <a:fld id="{166D6CD5-A215-4686-BEB2-A73BD2B5E85E}" type="slidenum">
              <a:rPr lang="en-ZA" smtClean="0"/>
              <a:t>30</a:t>
            </a:fld>
            <a:endParaRPr lang="en-ZA"/>
          </a:p>
        </p:txBody>
      </p:sp>
    </p:spTree>
    <p:extLst>
      <p:ext uri="{BB962C8B-B14F-4D97-AF65-F5344CB8AC3E}">
        <p14:creationId xmlns:p14="http://schemas.microsoft.com/office/powerpoint/2010/main" val="3539067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“Yes”:  n = 469 (81%)</a:t>
            </a:r>
          </a:p>
          <a:p>
            <a:r>
              <a:rPr lang="en-ZA" dirty="0"/>
              <a:t>Percentages</a:t>
            </a:r>
            <a:r>
              <a:rPr lang="en-ZA" baseline="0" dirty="0"/>
              <a:t> per concern calculated out of 469</a:t>
            </a:r>
            <a:endParaRPr lang="en-ZA" dirty="0"/>
          </a:p>
        </p:txBody>
      </p:sp>
      <p:sp>
        <p:nvSpPr>
          <p:cNvPr id="4" name="Slide Number Placeholder 3"/>
          <p:cNvSpPr>
            <a:spLocks noGrp="1"/>
          </p:cNvSpPr>
          <p:nvPr>
            <p:ph type="sldNum" sz="quarter" idx="10"/>
          </p:nvPr>
        </p:nvSpPr>
        <p:spPr/>
        <p:txBody>
          <a:bodyPr/>
          <a:lstStyle/>
          <a:p>
            <a:fld id="{166D6CD5-A215-4686-BEB2-A73BD2B5E85E}" type="slidenum">
              <a:rPr lang="en-ZA" smtClean="0"/>
              <a:t>31</a:t>
            </a:fld>
            <a:endParaRPr lang="en-ZA"/>
          </a:p>
        </p:txBody>
      </p:sp>
    </p:spTree>
    <p:extLst>
      <p:ext uri="{BB962C8B-B14F-4D97-AF65-F5344CB8AC3E}">
        <p14:creationId xmlns:p14="http://schemas.microsoft.com/office/powerpoint/2010/main" val="2379297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91FB048-95A9-4A4D-8B73-746CAC7A2538}" type="slidenum">
              <a:rPr lang="en-ZA" smtClean="0"/>
              <a:t>32</a:t>
            </a:fld>
            <a:endParaRPr lang="en-ZA"/>
          </a:p>
        </p:txBody>
      </p:sp>
    </p:spTree>
    <p:extLst>
      <p:ext uri="{BB962C8B-B14F-4D97-AF65-F5344CB8AC3E}">
        <p14:creationId xmlns:p14="http://schemas.microsoft.com/office/powerpoint/2010/main" val="1216065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8D6C6-BD8E-4952-900D-3BA9B1A724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4A3E48B-7BF1-4F0F-B1BA-37334042F1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AFA1F25A-55E4-4C53-B021-3885A80388CB}"/>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5" name="Footer Placeholder 4">
            <a:extLst>
              <a:ext uri="{FF2B5EF4-FFF2-40B4-BE49-F238E27FC236}">
                <a16:creationId xmlns:a16="http://schemas.microsoft.com/office/drawing/2014/main" id="{47EEA4DC-1AEC-4098-9E1A-38A480FF292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43568BC-AD38-413E-A1E5-870D462B71EC}"/>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3703032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AD5-9729-431C-B76E-DE4A163AF02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6C745276-912D-4D12-9A54-82057A4619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421E6EC-A367-4775-B2F1-66B1126E604F}"/>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5" name="Footer Placeholder 4">
            <a:extLst>
              <a:ext uri="{FF2B5EF4-FFF2-40B4-BE49-F238E27FC236}">
                <a16:creationId xmlns:a16="http://schemas.microsoft.com/office/drawing/2014/main" id="{30DE5393-A189-47B1-B187-735E3609F8C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40449C4-05A9-4F48-A0D2-8F525EFAD7D5}"/>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4033061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F13B7C-AAF2-4D99-802F-377E471A370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2156CD98-B7B7-4013-A4BA-DC12CB664A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4C9A1C3-7D96-4EE6-AA8E-F5B59D22B3BF}"/>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5" name="Footer Placeholder 4">
            <a:extLst>
              <a:ext uri="{FF2B5EF4-FFF2-40B4-BE49-F238E27FC236}">
                <a16:creationId xmlns:a16="http://schemas.microsoft.com/office/drawing/2014/main" id="{7B65FD95-7AC7-48AC-8B84-E260A74224A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E0DD9F1-A47D-465C-8CA3-B87807BF4B84}"/>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39088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EF57F-A0B9-47F8-9B7B-3C2CEF75BE8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5BE92C36-3DBA-497A-8177-5CB05B8012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FFA3B3A-DE71-46C0-BE41-8F55EDB24DC5}"/>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5" name="Footer Placeholder 4">
            <a:extLst>
              <a:ext uri="{FF2B5EF4-FFF2-40B4-BE49-F238E27FC236}">
                <a16:creationId xmlns:a16="http://schemas.microsoft.com/office/drawing/2014/main" id="{36196FA2-110F-4B22-ADB3-15B6BA443D7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720239E-AFB1-4AB0-BA38-D609FEF80B94}"/>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394757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FA40-3B0B-44C2-AEB5-C0939D3799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5D706824-0F46-4F38-ACB3-1CA772833E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25DB0-34E7-4BFD-94DB-15F26CBB500E}"/>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5" name="Footer Placeholder 4">
            <a:extLst>
              <a:ext uri="{FF2B5EF4-FFF2-40B4-BE49-F238E27FC236}">
                <a16:creationId xmlns:a16="http://schemas.microsoft.com/office/drawing/2014/main" id="{8AE5F496-96BA-4AC9-9E21-05406A6ED54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EA69A7D-A136-45DC-81CB-B4ECE6B2F5CD}"/>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3002059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B50CD-E12F-4965-92D7-2A5BF89F479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B1F4888C-CEBB-4952-BFDC-920209598D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BFFCF1C5-E97F-47FD-86E0-C5B3BD5A70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0704A9E0-590D-455B-BD59-24DD9AD9E80E}"/>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6" name="Footer Placeholder 5">
            <a:extLst>
              <a:ext uri="{FF2B5EF4-FFF2-40B4-BE49-F238E27FC236}">
                <a16:creationId xmlns:a16="http://schemas.microsoft.com/office/drawing/2014/main" id="{30CE8177-4717-48D9-80BA-F836147AC45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D49D728-F122-48DD-A320-AC7F1B9D8BE0}"/>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2072161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BFE66-1267-4E08-B7F1-A99010B6359B}"/>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9C88FB4F-7636-4BF7-8025-8464EA4389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0987A0-998F-4288-AF99-089D21BD4A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DC061BAF-7681-4CB4-9706-65C69887B0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804DB8-C0D0-41FE-BD12-AD3D978CA9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19760792-1BE1-46D7-A150-55DAC6FA025A}"/>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8" name="Footer Placeholder 7">
            <a:extLst>
              <a:ext uri="{FF2B5EF4-FFF2-40B4-BE49-F238E27FC236}">
                <a16:creationId xmlns:a16="http://schemas.microsoft.com/office/drawing/2014/main" id="{61864A7D-C49F-45CB-9B45-D1D4A72BE2A6}"/>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9E9F48A1-DDF2-4EDB-9F4B-811AAB03C115}"/>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1292567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C30F8-731D-4147-AD74-1245F07386E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ECC660D2-1B7A-454A-95FC-9CF429546AE5}"/>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4" name="Footer Placeholder 3">
            <a:extLst>
              <a:ext uri="{FF2B5EF4-FFF2-40B4-BE49-F238E27FC236}">
                <a16:creationId xmlns:a16="http://schemas.microsoft.com/office/drawing/2014/main" id="{181B2D79-2428-4B90-BE13-EFF222B536C5}"/>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CA5AC0A7-F7A7-48BC-93EF-08BF475E60DB}"/>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354956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1D6A90-0726-46B7-B369-471FC2E3836E}"/>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3" name="Footer Placeholder 2">
            <a:extLst>
              <a:ext uri="{FF2B5EF4-FFF2-40B4-BE49-F238E27FC236}">
                <a16:creationId xmlns:a16="http://schemas.microsoft.com/office/drawing/2014/main" id="{AAA1731B-EE97-409F-8D5A-6B638D8DF123}"/>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58B66C9-6EB0-40A2-88B8-60973C7AB90C}"/>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243321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3D625-768D-455F-9CF6-74F33CE671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F876E1D7-AC4C-4B0F-9094-2778A97F71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71D0BDAF-0813-41F9-BF4C-18417AFD33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1B7C6D-13AF-4F76-9D32-77344EE66F3B}"/>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6" name="Footer Placeholder 5">
            <a:extLst>
              <a:ext uri="{FF2B5EF4-FFF2-40B4-BE49-F238E27FC236}">
                <a16:creationId xmlns:a16="http://schemas.microsoft.com/office/drawing/2014/main" id="{589973DA-B579-4D88-B35C-8CD6BC91B30D}"/>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7DFCA49-FC1E-4751-96B1-36925D8CC6CA}"/>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2789094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9E66-B7CF-423A-B6C7-0D98A1504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77C61711-9E6E-4231-B8C8-61E0CC5315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3A4E65C0-4910-487F-885A-D508FA69B6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5C8FDC-4BDE-4726-9481-DE3D33300B30}"/>
              </a:ext>
            </a:extLst>
          </p:cNvPr>
          <p:cNvSpPr>
            <a:spLocks noGrp="1"/>
          </p:cNvSpPr>
          <p:nvPr>
            <p:ph type="dt" sz="half" idx="10"/>
          </p:nvPr>
        </p:nvSpPr>
        <p:spPr/>
        <p:txBody>
          <a:bodyPr/>
          <a:lstStyle/>
          <a:p>
            <a:fld id="{6D7334D1-C50B-4B09-8047-8639A7BB64D5}" type="datetimeFigureOut">
              <a:rPr lang="en-ZA" smtClean="0"/>
              <a:t>2024/03/26</a:t>
            </a:fld>
            <a:endParaRPr lang="en-ZA"/>
          </a:p>
        </p:txBody>
      </p:sp>
      <p:sp>
        <p:nvSpPr>
          <p:cNvPr id="6" name="Footer Placeholder 5">
            <a:extLst>
              <a:ext uri="{FF2B5EF4-FFF2-40B4-BE49-F238E27FC236}">
                <a16:creationId xmlns:a16="http://schemas.microsoft.com/office/drawing/2014/main" id="{797DC14E-CD08-4B6F-921F-4692C733104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21AA8B2-D56C-4C9E-8D4D-D27920E5BC2F}"/>
              </a:ext>
            </a:extLst>
          </p:cNvPr>
          <p:cNvSpPr>
            <a:spLocks noGrp="1"/>
          </p:cNvSpPr>
          <p:nvPr>
            <p:ph type="sldNum" sz="quarter" idx="12"/>
          </p:nvPr>
        </p:nvSpPr>
        <p:spPr/>
        <p:txBody>
          <a:bodyPr/>
          <a:lstStyle/>
          <a:p>
            <a:fld id="{951A56BF-35EB-431C-8C45-8D9FE4DE6E58}" type="slidenum">
              <a:rPr lang="en-ZA" smtClean="0"/>
              <a:t>‹#›</a:t>
            </a:fld>
            <a:endParaRPr lang="en-ZA"/>
          </a:p>
        </p:txBody>
      </p:sp>
    </p:spTree>
    <p:extLst>
      <p:ext uri="{BB962C8B-B14F-4D97-AF65-F5344CB8AC3E}">
        <p14:creationId xmlns:p14="http://schemas.microsoft.com/office/powerpoint/2010/main" val="282563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806314-1C0F-4B62-970C-19BF757813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B44B28AD-8803-473A-A053-81179D3BFC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D6B80A6-55AD-4283-A9FF-A9BB290CDF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7334D1-C50B-4B09-8047-8639A7BB64D5}" type="datetimeFigureOut">
              <a:rPr lang="en-ZA" smtClean="0"/>
              <a:t>2024/03/26</a:t>
            </a:fld>
            <a:endParaRPr lang="en-ZA"/>
          </a:p>
        </p:txBody>
      </p:sp>
      <p:sp>
        <p:nvSpPr>
          <p:cNvPr id="5" name="Footer Placeholder 4">
            <a:extLst>
              <a:ext uri="{FF2B5EF4-FFF2-40B4-BE49-F238E27FC236}">
                <a16:creationId xmlns:a16="http://schemas.microsoft.com/office/drawing/2014/main" id="{BE291E24-C83D-4FF4-A908-B2B8FFDB15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955B8D70-86C0-447B-919B-93270000A9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1A56BF-35EB-431C-8C45-8D9FE4DE6E58}" type="slidenum">
              <a:rPr lang="en-ZA" smtClean="0"/>
              <a:t>‹#›</a:t>
            </a:fld>
            <a:endParaRPr lang="en-ZA"/>
          </a:p>
        </p:txBody>
      </p:sp>
    </p:spTree>
    <p:extLst>
      <p:ext uri="{BB962C8B-B14F-4D97-AF65-F5344CB8AC3E}">
        <p14:creationId xmlns:p14="http://schemas.microsoft.com/office/powerpoint/2010/main" val="2171853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chart" Target="../charts/chart10.xml"/><Relationship Id="rId4" Type="http://schemas.openxmlformats.org/officeDocument/2006/relationships/chart" Target="../charts/char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08CCEBA-FAB6-4433-8924-70C4708F7E67}"/>
              </a:ext>
            </a:extLst>
          </p:cNvPr>
          <p:cNvPicPr>
            <a:picLocks noChangeAspect="1"/>
          </p:cNvPicPr>
          <p:nvPr/>
        </p:nvPicPr>
        <p:blipFill rotWithShape="1">
          <a:blip r:embed="rId2"/>
          <a:srcRect b="19107"/>
          <a:stretch/>
        </p:blipFill>
        <p:spPr>
          <a:xfrm>
            <a:off x="1" y="1"/>
            <a:ext cx="12192000" cy="6858000"/>
          </a:xfrm>
          <a:prstGeom prst="rect">
            <a:avLst/>
          </a:prstGeom>
        </p:spPr>
      </p:pic>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3"/>
          <a:srcRect l="1" t="93604" r="859"/>
          <a:stretch/>
        </p:blipFill>
        <p:spPr>
          <a:xfrm>
            <a:off x="-1" y="6069205"/>
            <a:ext cx="12192001" cy="788796"/>
          </a:xfrm>
          <a:prstGeom prst="rect">
            <a:avLst/>
          </a:prstGeom>
        </p:spPr>
      </p:pic>
      <p:pic>
        <p:nvPicPr>
          <p:cNvPr id="6" name="Picture 5">
            <a:extLst>
              <a:ext uri="{FF2B5EF4-FFF2-40B4-BE49-F238E27FC236}">
                <a16:creationId xmlns:a16="http://schemas.microsoft.com/office/drawing/2014/main" id="{D57A93B4-85C7-40E6-8D50-0451A8828EA5}"/>
              </a:ext>
            </a:extLst>
          </p:cNvPr>
          <p:cNvPicPr>
            <a:picLocks noChangeAspect="1"/>
          </p:cNvPicPr>
          <p:nvPr/>
        </p:nvPicPr>
        <p:blipFill rotWithShape="1">
          <a:blip r:embed="rId3"/>
          <a:srcRect t="12211" b="66195"/>
          <a:stretch/>
        </p:blipFill>
        <p:spPr>
          <a:xfrm>
            <a:off x="2587366" y="381890"/>
            <a:ext cx="6657975" cy="1441886"/>
          </a:xfrm>
          <a:prstGeom prst="rect">
            <a:avLst/>
          </a:prstGeom>
        </p:spPr>
      </p:pic>
      <p:sp>
        <p:nvSpPr>
          <p:cNvPr id="11" name="Title 1">
            <a:extLst>
              <a:ext uri="{FF2B5EF4-FFF2-40B4-BE49-F238E27FC236}">
                <a16:creationId xmlns:a16="http://schemas.microsoft.com/office/drawing/2014/main" id="{1153D99F-3B8A-4950-B350-ED7503555180}"/>
              </a:ext>
            </a:extLst>
          </p:cNvPr>
          <p:cNvSpPr>
            <a:spLocks noGrp="1"/>
          </p:cNvSpPr>
          <p:nvPr>
            <p:ph type="title"/>
          </p:nvPr>
        </p:nvSpPr>
        <p:spPr>
          <a:xfrm>
            <a:off x="7101608" y="3429000"/>
            <a:ext cx="4450311" cy="960120"/>
          </a:xfrm>
        </p:spPr>
        <p:txBody>
          <a:bodyPr>
            <a:noAutofit/>
          </a:bodyPr>
          <a:lstStyle/>
          <a:p>
            <a:pPr algn="ctr">
              <a:lnSpc>
                <a:spcPct val="100000"/>
              </a:lnSpc>
              <a:spcAft>
                <a:spcPts val="1067"/>
              </a:spcAft>
            </a:pPr>
            <a:r>
              <a:rPr lang="en-ZA" sz="2800" b="1" dirty="0">
                <a:solidFill>
                  <a:schemeClr val="bg1"/>
                </a:solidFill>
                <a:latin typeface="Avenir Next LT Pro" panose="020B0504020202020204" pitchFamily="34" charset="0"/>
                <a:ea typeface="Calibri" panose="020F0502020204030204" pitchFamily="34" charset="0"/>
                <a:cs typeface="Times New Roman" panose="02020603050405020304" pitchFamily="18" charset="0"/>
              </a:rPr>
              <a:t>Towards an e</a:t>
            </a:r>
            <a:r>
              <a:rPr lang="en-ZA" sz="28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t>nrolment management strategy:</a:t>
            </a:r>
            <a:br>
              <a:rPr lang="en-ZA" sz="28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br>
            <a:r>
              <a:rPr lang="en-ZA" sz="28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t>2024 statistics &amp; institutional research</a:t>
            </a:r>
            <a:br>
              <a:rPr lang="en-ZA" sz="28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br>
            <a:br>
              <a:rPr lang="en-ZA" sz="28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br>
            <a:br>
              <a:rPr lang="en-ZA" sz="28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br>
            <a:r>
              <a:rPr lang="en-ZA" sz="24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t>Professor Heather Nel </a:t>
            </a:r>
            <a:br>
              <a:rPr lang="en-ZA" sz="24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br>
            <a:r>
              <a:rPr lang="en-ZA" sz="24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t>Senior Director: Institutional Strategy</a:t>
            </a:r>
            <a:br>
              <a:rPr lang="en-ZA" sz="24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br>
            <a:r>
              <a:rPr lang="en-ZA" sz="24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t>25 March 2024</a:t>
            </a:r>
            <a:endParaRPr lang="en-ZA" altLang="en-US" sz="2800" b="1" dirty="0">
              <a:solidFill>
                <a:schemeClr val="bg1"/>
              </a:solidFill>
              <a:latin typeface="Avenir LT 45 Book" panose="020B0503020000020003" pitchFamily="34" charset="0"/>
              <a:ea typeface="ＭＳ Ｐゴシック" panose="020B0600070205080204" pitchFamily="34" charset="-128"/>
            </a:endParaRPr>
          </a:p>
        </p:txBody>
      </p:sp>
      <p:pic>
        <p:nvPicPr>
          <p:cNvPr id="14" name="Picture 13">
            <a:extLst>
              <a:ext uri="{FF2B5EF4-FFF2-40B4-BE49-F238E27FC236}">
                <a16:creationId xmlns:a16="http://schemas.microsoft.com/office/drawing/2014/main" id="{CFC00793-2FF6-9D5B-1B60-7CCFD1CFAE81}"/>
              </a:ext>
            </a:extLst>
          </p:cNvPr>
          <p:cNvPicPr>
            <a:picLocks noChangeAspect="1"/>
          </p:cNvPicPr>
          <p:nvPr/>
        </p:nvPicPr>
        <p:blipFill>
          <a:blip r:embed="rId4"/>
          <a:stretch>
            <a:fillRect/>
          </a:stretch>
        </p:blipFill>
        <p:spPr>
          <a:xfrm>
            <a:off x="-2" y="2006597"/>
            <a:ext cx="6096000" cy="3961642"/>
          </a:xfrm>
          <a:prstGeom prst="rect">
            <a:avLst/>
          </a:prstGeom>
        </p:spPr>
      </p:pic>
    </p:spTree>
    <p:extLst>
      <p:ext uri="{BB962C8B-B14F-4D97-AF65-F5344CB8AC3E}">
        <p14:creationId xmlns:p14="http://schemas.microsoft.com/office/powerpoint/2010/main" val="474970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540CAB9B-DE7E-9801-BD01-0342C998A9E8}"/>
              </a:ext>
            </a:extLst>
          </p:cNvPr>
          <p:cNvSpPr>
            <a:spLocks noGrp="1" noChangeArrowheads="1"/>
          </p:cNvSpPr>
          <p:nvPr>
            <p:ph type="title"/>
          </p:nvPr>
        </p:nvSpPr>
        <p:spPr>
          <a:xfrm>
            <a:off x="838199" y="131762"/>
            <a:ext cx="10515600" cy="600075"/>
          </a:xfrm>
        </p:spPr>
        <p:txBody>
          <a:bodyPr/>
          <a:lstStyle/>
          <a:p>
            <a:endParaRPr lang="en-ZA" altLang="en-US" sz="2000" dirty="0">
              <a:latin typeface="Avenir Medium" charset="0"/>
              <a:ea typeface="ＭＳ Ｐゴシック" panose="020B0600070205080204" pitchFamily="34" charset="-128"/>
            </a:endParaRPr>
          </a:p>
        </p:txBody>
      </p:sp>
      <p:graphicFrame>
        <p:nvGraphicFramePr>
          <p:cNvPr id="4" name="Content Placeholder 3">
            <a:extLst>
              <a:ext uri="{FF2B5EF4-FFF2-40B4-BE49-F238E27FC236}">
                <a16:creationId xmlns:a16="http://schemas.microsoft.com/office/drawing/2014/main" id="{9DBB33D5-972F-590A-16D4-A25CBB03965A}"/>
              </a:ext>
            </a:extLst>
          </p:cNvPr>
          <p:cNvGraphicFramePr>
            <a:graphicFrameLocks noGrp="1"/>
          </p:cNvGraphicFramePr>
          <p:nvPr>
            <p:ph idx="1"/>
            <p:extLst>
              <p:ext uri="{D42A27DB-BD31-4B8C-83A1-F6EECF244321}">
                <p14:modId xmlns:p14="http://schemas.microsoft.com/office/powerpoint/2010/main" val="3546034813"/>
              </p:ext>
            </p:extLst>
          </p:nvPr>
        </p:nvGraphicFramePr>
        <p:xfrm>
          <a:off x="345440" y="1036320"/>
          <a:ext cx="11480799" cy="5557520"/>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D074A461-7126-AEEE-CCAB-9CAF37D8FE5B}"/>
              </a:ext>
            </a:extLst>
          </p:cNvPr>
          <p:cNvPicPr>
            <a:picLocks noChangeAspect="1"/>
          </p:cNvPicPr>
          <p:nvPr/>
        </p:nvPicPr>
        <p:blipFill rotWithShape="1">
          <a:blip r:embed="rId4"/>
          <a:srcRect b="79603"/>
          <a:stretch/>
        </p:blipFill>
        <p:spPr>
          <a:xfrm>
            <a:off x="-8709" y="0"/>
            <a:ext cx="12209417" cy="788796"/>
          </a:xfrm>
          <a:prstGeom prst="rect">
            <a:avLst/>
          </a:prstGeom>
        </p:spPr>
      </p:pic>
      <p:sp>
        <p:nvSpPr>
          <p:cNvPr id="5" name="TextBox 4">
            <a:extLst>
              <a:ext uri="{FF2B5EF4-FFF2-40B4-BE49-F238E27FC236}">
                <a16:creationId xmlns:a16="http://schemas.microsoft.com/office/drawing/2014/main" id="{5F4B8F31-95F0-768E-AFAB-E1C53EBCE41F}"/>
              </a:ext>
            </a:extLst>
          </p:cNvPr>
          <p:cNvSpPr txBox="1"/>
          <p:nvPr/>
        </p:nvSpPr>
        <p:spPr>
          <a:xfrm>
            <a:off x="208279" y="147339"/>
            <a:ext cx="11755120" cy="553998"/>
          </a:xfrm>
          <a:prstGeom prst="rect">
            <a:avLst/>
          </a:prstGeom>
          <a:noFill/>
        </p:spPr>
        <p:txBody>
          <a:bodyPr wrap="square">
            <a:spAutoFit/>
          </a:bodyPr>
          <a:lstStyle/>
          <a:p>
            <a:pPr algn="ctr"/>
            <a:r>
              <a:rPr lang="en-ZA" altLang="en-US" sz="3000" b="1" dirty="0">
                <a:latin typeface="Avenir Book" panose="020B0503020203020204" pitchFamily="34" charset="-78"/>
                <a:ea typeface="ＭＳ Ｐゴシック" panose="020B0600070205080204" pitchFamily="34" charset="-128"/>
                <a:cs typeface="Avenir Book" panose="020B0503020203020204" pitchFamily="34" charset="-78"/>
              </a:rPr>
              <a:t>Average annual growth rate by qualification type: 2020 - 2024</a:t>
            </a:r>
            <a:endParaRPr lang="en-ZA" sz="3000" b="1" dirty="0">
              <a:latin typeface="Avenir Book" panose="020B0503020203020204" pitchFamily="34" charset="-78"/>
              <a:cs typeface="Avenir Book" panose="020B0503020203020204" pitchFamily="34"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DB47693-4ABB-F2D1-B720-7451E1CB8FE9}"/>
              </a:ext>
            </a:extLst>
          </p:cNvPr>
          <p:cNvGraphicFramePr>
            <a:graphicFrameLocks noGrp="1"/>
          </p:cNvGraphicFramePr>
          <p:nvPr>
            <p:ph idx="1"/>
            <p:extLst>
              <p:ext uri="{D42A27DB-BD31-4B8C-83A1-F6EECF244321}">
                <p14:modId xmlns:p14="http://schemas.microsoft.com/office/powerpoint/2010/main" val="1968945448"/>
              </p:ext>
            </p:extLst>
          </p:nvPr>
        </p:nvGraphicFramePr>
        <p:xfrm>
          <a:off x="325120" y="1016000"/>
          <a:ext cx="11521440" cy="5547359"/>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08304DBC-2F2C-55EB-42DA-F81FAF874222}"/>
              </a:ext>
            </a:extLst>
          </p:cNvPr>
          <p:cNvPicPr>
            <a:picLocks noChangeAspect="1"/>
          </p:cNvPicPr>
          <p:nvPr/>
        </p:nvPicPr>
        <p:blipFill rotWithShape="1">
          <a:blip r:embed="rId3"/>
          <a:srcRect b="79603"/>
          <a:stretch/>
        </p:blipFill>
        <p:spPr>
          <a:xfrm>
            <a:off x="-1" y="1"/>
            <a:ext cx="12209417" cy="788796"/>
          </a:xfrm>
          <a:prstGeom prst="rect">
            <a:avLst/>
          </a:prstGeom>
        </p:spPr>
      </p:pic>
      <p:sp>
        <p:nvSpPr>
          <p:cNvPr id="6" name="Title 1">
            <a:extLst>
              <a:ext uri="{FF2B5EF4-FFF2-40B4-BE49-F238E27FC236}">
                <a16:creationId xmlns:a16="http://schemas.microsoft.com/office/drawing/2014/main" id="{0E6B4A4E-C42D-E94D-C268-BCCCAAB042C5}"/>
              </a:ext>
            </a:extLst>
          </p:cNvPr>
          <p:cNvSpPr>
            <a:spLocks noGrp="1" noChangeArrowheads="1"/>
          </p:cNvSpPr>
          <p:nvPr>
            <p:ph type="title"/>
          </p:nvPr>
        </p:nvSpPr>
        <p:spPr>
          <a:xfrm>
            <a:off x="-1" y="0"/>
            <a:ext cx="12209417" cy="788988"/>
          </a:xfrm>
        </p:spPr>
        <p:txBody>
          <a:bodyPr>
            <a:normAutofit/>
          </a:bodyPr>
          <a:lstStyle/>
          <a:p>
            <a:pPr algn="ctr"/>
            <a:r>
              <a:rPr lang="en-US" altLang="en-US" sz="3200" dirty="0">
                <a:latin typeface="Avenir Medium" charset="0"/>
                <a:ea typeface="ＭＳ Ｐゴシック" panose="020B0600070205080204" pitchFamily="34" charset="-128"/>
              </a:rPr>
              <a:t>First-time entering undergraduate enrolments compared to targets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66863EC5-6729-8D26-60A6-87C1A789AFD4}"/>
              </a:ext>
            </a:extLst>
          </p:cNvPr>
          <p:cNvSpPr>
            <a:spLocks noGrp="1" noChangeArrowheads="1"/>
          </p:cNvSpPr>
          <p:nvPr>
            <p:ph type="title"/>
          </p:nvPr>
        </p:nvSpPr>
        <p:spPr>
          <a:xfrm>
            <a:off x="838200" y="1"/>
            <a:ext cx="10515600" cy="731836"/>
          </a:xfrm>
        </p:spPr>
        <p:txBody>
          <a:bodyPr>
            <a:normAutofit/>
          </a:bodyPr>
          <a:lstStyle/>
          <a:p>
            <a:r>
              <a:rPr lang="en-ZA" altLang="en-US" sz="2000">
                <a:latin typeface="Avenir Medium" charset="0"/>
                <a:ea typeface="ＭＳ Ｐゴシック" panose="020B0600070205080204" pitchFamily="34" charset="-128"/>
              </a:rPr>
              <a:t>First-time entering students: Registration to admission ratio, 2020 - 2024</a:t>
            </a:r>
            <a:endParaRPr lang="en-ZA" altLang="en-US" sz="2000" dirty="0">
              <a:latin typeface="Avenir Medium" charset="0"/>
              <a:ea typeface="ＭＳ Ｐゴシック" panose="020B0600070205080204" pitchFamily="34" charset="-128"/>
            </a:endParaRPr>
          </a:p>
        </p:txBody>
      </p:sp>
      <p:pic>
        <p:nvPicPr>
          <p:cNvPr id="2" name="Picture 1">
            <a:extLst>
              <a:ext uri="{FF2B5EF4-FFF2-40B4-BE49-F238E27FC236}">
                <a16:creationId xmlns:a16="http://schemas.microsoft.com/office/drawing/2014/main" id="{2987D469-F2A3-111C-7CDD-670D31FCDAD5}"/>
              </a:ext>
            </a:extLst>
          </p:cNvPr>
          <p:cNvPicPr>
            <a:picLocks noChangeAspect="1"/>
          </p:cNvPicPr>
          <p:nvPr/>
        </p:nvPicPr>
        <p:blipFill rotWithShape="1">
          <a:blip r:embed="rId2"/>
          <a:srcRect b="79603"/>
          <a:stretch/>
        </p:blipFill>
        <p:spPr>
          <a:xfrm>
            <a:off x="-1" y="1"/>
            <a:ext cx="12209417" cy="788796"/>
          </a:xfrm>
          <a:prstGeom prst="rect">
            <a:avLst/>
          </a:prstGeom>
        </p:spPr>
      </p:pic>
      <p:sp>
        <p:nvSpPr>
          <p:cNvPr id="4" name="TextBox 3">
            <a:extLst>
              <a:ext uri="{FF2B5EF4-FFF2-40B4-BE49-F238E27FC236}">
                <a16:creationId xmlns:a16="http://schemas.microsoft.com/office/drawing/2014/main" id="{7F1D6C52-EB3E-8AC1-877A-2DC98167B599}"/>
              </a:ext>
            </a:extLst>
          </p:cNvPr>
          <p:cNvSpPr txBox="1"/>
          <p:nvPr/>
        </p:nvSpPr>
        <p:spPr>
          <a:xfrm>
            <a:off x="8707" y="117400"/>
            <a:ext cx="12192000" cy="553998"/>
          </a:xfrm>
          <a:prstGeom prst="rect">
            <a:avLst/>
          </a:prstGeom>
          <a:noFill/>
        </p:spPr>
        <p:txBody>
          <a:bodyPr wrap="square">
            <a:spAutoFit/>
          </a:bodyPr>
          <a:lstStyle/>
          <a:p>
            <a:pPr algn="ctr"/>
            <a:r>
              <a:rPr lang="en-ZA" altLang="en-US" sz="3000" b="1">
                <a:latin typeface="Avenir Medium" charset="0"/>
                <a:ea typeface="ＭＳ Ｐゴシック" panose="020B0600070205080204" pitchFamily="34" charset="-128"/>
              </a:rPr>
              <a:t>First-time entering students: Registration to admission ratio, 2020 - 2024</a:t>
            </a:r>
            <a:endParaRPr lang="en-ZA" sz="3000" b="1" dirty="0"/>
          </a:p>
        </p:txBody>
      </p:sp>
      <p:pic>
        <p:nvPicPr>
          <p:cNvPr id="11" name="Content Placeholder 10">
            <a:extLst>
              <a:ext uri="{FF2B5EF4-FFF2-40B4-BE49-F238E27FC236}">
                <a16:creationId xmlns:a16="http://schemas.microsoft.com/office/drawing/2014/main" id="{280B7C78-1580-1063-045F-EBC04D59796B}"/>
              </a:ext>
            </a:extLst>
          </p:cNvPr>
          <p:cNvPicPr>
            <a:picLocks noGrp="1" noChangeAspect="1"/>
          </p:cNvPicPr>
          <p:nvPr>
            <p:ph idx="1"/>
          </p:nvPr>
        </p:nvPicPr>
        <p:blipFill>
          <a:blip r:embed="rId3"/>
          <a:stretch>
            <a:fillRect/>
          </a:stretch>
        </p:blipFill>
        <p:spPr>
          <a:xfrm>
            <a:off x="413641" y="868658"/>
            <a:ext cx="11364717" cy="587194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ADD42C59-5A13-6054-3EB9-E9AA5C4D5A9F}"/>
              </a:ext>
            </a:extLst>
          </p:cNvPr>
          <p:cNvGraphicFramePr>
            <a:graphicFrameLocks noGrp="1"/>
          </p:cNvGraphicFramePr>
          <p:nvPr>
            <p:ph idx="1"/>
            <p:extLst>
              <p:ext uri="{D42A27DB-BD31-4B8C-83A1-F6EECF244321}">
                <p14:modId xmlns:p14="http://schemas.microsoft.com/office/powerpoint/2010/main" val="2124350945"/>
              </p:ext>
            </p:extLst>
          </p:nvPr>
        </p:nvGraphicFramePr>
        <p:xfrm>
          <a:off x="345440" y="975360"/>
          <a:ext cx="11470639" cy="5577839"/>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9F8D2CA0-6AAD-DD69-7285-02B3F16DA873}"/>
              </a:ext>
            </a:extLst>
          </p:cNvPr>
          <p:cNvPicPr>
            <a:picLocks noChangeAspect="1"/>
          </p:cNvPicPr>
          <p:nvPr/>
        </p:nvPicPr>
        <p:blipFill rotWithShape="1">
          <a:blip r:embed="rId3"/>
          <a:srcRect b="79603"/>
          <a:stretch/>
        </p:blipFill>
        <p:spPr>
          <a:xfrm>
            <a:off x="0" y="-29273"/>
            <a:ext cx="12209417" cy="788796"/>
          </a:xfrm>
          <a:prstGeom prst="rect">
            <a:avLst/>
          </a:prstGeom>
        </p:spPr>
      </p:pic>
      <p:sp>
        <p:nvSpPr>
          <p:cNvPr id="5" name="Title 1">
            <a:extLst>
              <a:ext uri="{FF2B5EF4-FFF2-40B4-BE49-F238E27FC236}">
                <a16:creationId xmlns:a16="http://schemas.microsoft.com/office/drawing/2014/main" id="{85329E73-76C2-93BE-CC03-CC53F055DDBA}"/>
              </a:ext>
            </a:extLst>
          </p:cNvPr>
          <p:cNvSpPr>
            <a:spLocks noGrp="1" noChangeArrowheads="1"/>
          </p:cNvSpPr>
          <p:nvPr>
            <p:ph type="title"/>
          </p:nvPr>
        </p:nvSpPr>
        <p:spPr>
          <a:xfrm>
            <a:off x="345440" y="0"/>
            <a:ext cx="11673840" cy="731838"/>
          </a:xfrm>
        </p:spPr>
        <p:txBody>
          <a:bodyPr>
            <a:noAutofit/>
          </a:bodyPr>
          <a:lstStyle/>
          <a:p>
            <a:pPr algn="ctr"/>
            <a:r>
              <a:rPr lang="en-ZA" altLang="en-US" sz="3000" b="1" dirty="0">
                <a:latin typeface="Avenir Book" panose="020B0503020203020204" pitchFamily="34" charset="-78"/>
                <a:ea typeface="ＭＳ Ｐゴシック" panose="020B0600070205080204" pitchFamily="34" charset="-128"/>
                <a:cs typeface="Avenir Book" panose="020B0503020203020204" pitchFamily="34" charset="-78"/>
              </a:rPr>
              <a:t>% matriculants entering the University by quintile, 2020 - 2024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B3C494D-4A48-495E-77CF-E4301A0C27A8}"/>
              </a:ext>
            </a:extLst>
          </p:cNvPr>
          <p:cNvGraphicFramePr>
            <a:graphicFrameLocks noGrp="1"/>
          </p:cNvGraphicFramePr>
          <p:nvPr>
            <p:ph idx="1"/>
            <p:extLst>
              <p:ext uri="{D42A27DB-BD31-4B8C-83A1-F6EECF244321}">
                <p14:modId xmlns:p14="http://schemas.microsoft.com/office/powerpoint/2010/main" val="2670732753"/>
              </p:ext>
            </p:extLst>
          </p:nvPr>
        </p:nvGraphicFramePr>
        <p:xfrm>
          <a:off x="467360" y="944116"/>
          <a:ext cx="11318239" cy="5639563"/>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0D9FCA4A-9E18-3688-81C6-E40F4B9F2731}"/>
              </a:ext>
            </a:extLst>
          </p:cNvPr>
          <p:cNvPicPr>
            <a:picLocks noChangeAspect="1"/>
          </p:cNvPicPr>
          <p:nvPr/>
        </p:nvPicPr>
        <p:blipFill rotWithShape="1">
          <a:blip r:embed="rId4"/>
          <a:srcRect b="79603"/>
          <a:stretch/>
        </p:blipFill>
        <p:spPr>
          <a:xfrm>
            <a:off x="0" y="0"/>
            <a:ext cx="12209417" cy="788796"/>
          </a:xfrm>
          <a:prstGeom prst="rect">
            <a:avLst/>
          </a:prstGeom>
        </p:spPr>
      </p:pic>
      <p:sp>
        <p:nvSpPr>
          <p:cNvPr id="6" name="Title 1">
            <a:extLst>
              <a:ext uri="{FF2B5EF4-FFF2-40B4-BE49-F238E27FC236}">
                <a16:creationId xmlns:a16="http://schemas.microsoft.com/office/drawing/2014/main" id="{0F672EFE-1C34-40B4-7DC7-2BEAA69EA935}"/>
              </a:ext>
            </a:extLst>
          </p:cNvPr>
          <p:cNvSpPr>
            <a:spLocks noGrp="1" noChangeArrowheads="1"/>
          </p:cNvSpPr>
          <p:nvPr>
            <p:ph type="title"/>
          </p:nvPr>
        </p:nvSpPr>
        <p:spPr>
          <a:xfrm>
            <a:off x="309879" y="155320"/>
            <a:ext cx="11633200" cy="633476"/>
          </a:xfrm>
        </p:spPr>
        <p:txBody>
          <a:bodyPr>
            <a:normAutofit/>
          </a:bodyPr>
          <a:lstStyle/>
          <a:p>
            <a:pPr algn="ctr"/>
            <a:r>
              <a:rPr lang="en-ZA" altLang="en-US" sz="2800" b="1" dirty="0">
                <a:latin typeface="Avenir Book" panose="020B0503020203020204" pitchFamily="34" charset="-78"/>
                <a:ea typeface="ＭＳ Ｐゴシック" panose="020B0600070205080204" pitchFamily="34" charset="-128"/>
                <a:cs typeface="Avenir Book" panose="020B0503020203020204" pitchFamily="34" charset="-78"/>
              </a:rPr>
              <a:t>Percentage enrolments by population group, 2020 – 2024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3A1647E-FCEE-E52A-3AC6-D28E59D1F089}"/>
              </a:ext>
            </a:extLst>
          </p:cNvPr>
          <p:cNvGraphicFramePr>
            <a:graphicFrameLocks noGrp="1"/>
          </p:cNvGraphicFramePr>
          <p:nvPr>
            <p:ph idx="1"/>
            <p:extLst>
              <p:ext uri="{D42A27DB-BD31-4B8C-83A1-F6EECF244321}">
                <p14:modId xmlns:p14="http://schemas.microsoft.com/office/powerpoint/2010/main" val="429362823"/>
              </p:ext>
            </p:extLst>
          </p:nvPr>
        </p:nvGraphicFramePr>
        <p:xfrm>
          <a:off x="360680" y="1016000"/>
          <a:ext cx="11470640" cy="5608320"/>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FD2D45CA-DCF7-EEC3-AD32-369CBDCF4295}"/>
              </a:ext>
            </a:extLst>
          </p:cNvPr>
          <p:cNvPicPr>
            <a:picLocks noChangeAspect="1"/>
          </p:cNvPicPr>
          <p:nvPr/>
        </p:nvPicPr>
        <p:blipFill rotWithShape="1">
          <a:blip r:embed="rId4"/>
          <a:srcRect b="79603"/>
          <a:stretch/>
        </p:blipFill>
        <p:spPr>
          <a:xfrm>
            <a:off x="-1" y="1"/>
            <a:ext cx="12209417" cy="788796"/>
          </a:xfrm>
          <a:prstGeom prst="rect">
            <a:avLst/>
          </a:prstGeom>
        </p:spPr>
      </p:pic>
      <p:sp>
        <p:nvSpPr>
          <p:cNvPr id="6" name="Title 1">
            <a:extLst>
              <a:ext uri="{FF2B5EF4-FFF2-40B4-BE49-F238E27FC236}">
                <a16:creationId xmlns:a16="http://schemas.microsoft.com/office/drawing/2014/main" id="{229D46C7-34A7-6B3F-1767-305271864F51}"/>
              </a:ext>
            </a:extLst>
          </p:cNvPr>
          <p:cNvSpPr>
            <a:spLocks noGrp="1" noChangeArrowheads="1"/>
          </p:cNvSpPr>
          <p:nvPr>
            <p:ph type="title"/>
          </p:nvPr>
        </p:nvSpPr>
        <p:spPr>
          <a:xfrm>
            <a:off x="838200" y="1"/>
            <a:ext cx="10515600" cy="788796"/>
          </a:xfrm>
        </p:spPr>
        <p:txBody>
          <a:bodyPr>
            <a:normAutofit/>
          </a:bodyPr>
          <a:lstStyle/>
          <a:p>
            <a:pPr algn="ctr"/>
            <a:r>
              <a:rPr lang="en-ZA" altLang="en-US" sz="3200" b="1" dirty="0">
                <a:latin typeface="Avenir Book" panose="020B0503020203020204" pitchFamily="34" charset="-78"/>
                <a:ea typeface="ＭＳ Ｐゴシック" panose="020B0600070205080204" pitchFamily="34" charset="-128"/>
                <a:cs typeface="Avenir Book" panose="020B0503020203020204" pitchFamily="34" charset="-78"/>
              </a:rPr>
              <a:t>Percentage enrolments by gender, 2020 – 2024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B32FFB7-E54B-6BF2-6F3F-FACBDC67409F}"/>
              </a:ext>
            </a:extLst>
          </p:cNvPr>
          <p:cNvGraphicFramePr>
            <a:graphicFrameLocks noGrp="1"/>
          </p:cNvGraphicFramePr>
          <p:nvPr>
            <p:ph idx="1"/>
            <p:extLst>
              <p:ext uri="{D42A27DB-BD31-4B8C-83A1-F6EECF244321}">
                <p14:modId xmlns:p14="http://schemas.microsoft.com/office/powerpoint/2010/main" val="3367866213"/>
              </p:ext>
            </p:extLst>
          </p:nvPr>
        </p:nvGraphicFramePr>
        <p:xfrm>
          <a:off x="233680" y="975360"/>
          <a:ext cx="11714480" cy="5648960"/>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81B8ADFB-2504-A27B-CC89-2DCDE882BCDF}"/>
              </a:ext>
            </a:extLst>
          </p:cNvPr>
          <p:cNvPicPr>
            <a:picLocks noChangeAspect="1"/>
          </p:cNvPicPr>
          <p:nvPr/>
        </p:nvPicPr>
        <p:blipFill rotWithShape="1">
          <a:blip r:embed="rId3"/>
          <a:srcRect b="79603"/>
          <a:stretch/>
        </p:blipFill>
        <p:spPr>
          <a:xfrm>
            <a:off x="-1" y="1"/>
            <a:ext cx="12209417" cy="788796"/>
          </a:xfrm>
          <a:prstGeom prst="rect">
            <a:avLst/>
          </a:prstGeom>
        </p:spPr>
      </p:pic>
      <p:sp>
        <p:nvSpPr>
          <p:cNvPr id="6" name="Title 1">
            <a:extLst>
              <a:ext uri="{FF2B5EF4-FFF2-40B4-BE49-F238E27FC236}">
                <a16:creationId xmlns:a16="http://schemas.microsoft.com/office/drawing/2014/main" id="{9825C1C1-741D-1ABB-2497-8EAFE0BDD9B2}"/>
              </a:ext>
            </a:extLst>
          </p:cNvPr>
          <p:cNvSpPr>
            <a:spLocks noGrp="1" noChangeArrowheads="1"/>
          </p:cNvSpPr>
          <p:nvPr>
            <p:ph type="title"/>
          </p:nvPr>
        </p:nvSpPr>
        <p:spPr>
          <a:xfrm>
            <a:off x="838200" y="20321"/>
            <a:ext cx="10515600" cy="788796"/>
          </a:xfrm>
        </p:spPr>
        <p:txBody>
          <a:bodyPr>
            <a:normAutofit/>
          </a:bodyPr>
          <a:lstStyle/>
          <a:p>
            <a:pPr algn="ctr"/>
            <a:r>
              <a:rPr lang="en-ZA" altLang="en-US" sz="3000" b="1" dirty="0">
                <a:latin typeface="Avenir Book" panose="020B0503020203020204" pitchFamily="34" charset="-78"/>
                <a:ea typeface="ＭＳ Ｐゴシック" panose="020B0600070205080204" pitchFamily="34" charset="-128"/>
                <a:cs typeface="Avenir Book" panose="020B0503020203020204" pitchFamily="34" charset="-78"/>
              </a:rPr>
              <a:t>Headcount enrolments by region, 2020 - 2024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260B941-0E42-9A64-65CD-F17DFA1064BE}"/>
              </a:ext>
            </a:extLst>
          </p:cNvPr>
          <p:cNvGraphicFramePr>
            <a:graphicFrameLocks noGrp="1"/>
          </p:cNvGraphicFramePr>
          <p:nvPr>
            <p:ph idx="1"/>
            <p:extLst>
              <p:ext uri="{D42A27DB-BD31-4B8C-83A1-F6EECF244321}">
                <p14:modId xmlns:p14="http://schemas.microsoft.com/office/powerpoint/2010/main" val="1719730984"/>
              </p:ext>
            </p:extLst>
          </p:nvPr>
        </p:nvGraphicFramePr>
        <p:xfrm>
          <a:off x="172721" y="912814"/>
          <a:ext cx="5212080" cy="58334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0CBD9642-063A-6DFD-DF2F-35C2D36EC53F}"/>
              </a:ext>
            </a:extLst>
          </p:cNvPr>
          <p:cNvGraphicFramePr>
            <a:graphicFrameLocks/>
          </p:cNvGraphicFramePr>
          <p:nvPr>
            <p:extLst>
              <p:ext uri="{D42A27DB-BD31-4B8C-83A1-F6EECF244321}">
                <p14:modId xmlns:p14="http://schemas.microsoft.com/office/powerpoint/2010/main" val="3793187139"/>
              </p:ext>
            </p:extLst>
          </p:nvPr>
        </p:nvGraphicFramePr>
        <p:xfrm>
          <a:off x="5577840" y="909423"/>
          <a:ext cx="6339840" cy="28549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a:extLst>
              <a:ext uri="{FF2B5EF4-FFF2-40B4-BE49-F238E27FC236}">
                <a16:creationId xmlns:a16="http://schemas.microsoft.com/office/drawing/2014/main" id="{10762268-64AF-C94B-5A2A-98CF6EF3CA71}"/>
              </a:ext>
            </a:extLst>
          </p:cNvPr>
          <p:cNvGraphicFramePr>
            <a:graphicFrameLocks/>
          </p:cNvGraphicFramePr>
          <p:nvPr>
            <p:extLst>
              <p:ext uri="{D42A27DB-BD31-4B8C-83A1-F6EECF244321}">
                <p14:modId xmlns:p14="http://schemas.microsoft.com/office/powerpoint/2010/main" val="2128720120"/>
              </p:ext>
            </p:extLst>
          </p:nvPr>
        </p:nvGraphicFramePr>
        <p:xfrm>
          <a:off x="5577840" y="3891279"/>
          <a:ext cx="6339840" cy="2854961"/>
        </p:xfrm>
        <a:graphic>
          <a:graphicData uri="http://schemas.openxmlformats.org/drawingml/2006/chart">
            <c:chart xmlns:c="http://schemas.openxmlformats.org/drawingml/2006/chart" xmlns:r="http://schemas.openxmlformats.org/officeDocument/2006/relationships" r:id="rId5"/>
          </a:graphicData>
        </a:graphic>
      </p:graphicFrame>
      <p:pic>
        <p:nvPicPr>
          <p:cNvPr id="3" name="Picture 2">
            <a:extLst>
              <a:ext uri="{FF2B5EF4-FFF2-40B4-BE49-F238E27FC236}">
                <a16:creationId xmlns:a16="http://schemas.microsoft.com/office/drawing/2014/main" id="{4C5EAE67-2B7E-191B-9D01-48FBD2E85863}"/>
              </a:ext>
            </a:extLst>
          </p:cNvPr>
          <p:cNvPicPr>
            <a:picLocks noChangeAspect="1"/>
          </p:cNvPicPr>
          <p:nvPr/>
        </p:nvPicPr>
        <p:blipFill rotWithShape="1">
          <a:blip r:embed="rId6"/>
          <a:srcRect b="79603"/>
          <a:stretch/>
        </p:blipFill>
        <p:spPr>
          <a:xfrm>
            <a:off x="-17417" y="0"/>
            <a:ext cx="12209417" cy="788796"/>
          </a:xfrm>
          <a:prstGeom prst="rect">
            <a:avLst/>
          </a:prstGeom>
        </p:spPr>
      </p:pic>
      <p:sp>
        <p:nvSpPr>
          <p:cNvPr id="8" name="Title 1">
            <a:extLst>
              <a:ext uri="{FF2B5EF4-FFF2-40B4-BE49-F238E27FC236}">
                <a16:creationId xmlns:a16="http://schemas.microsoft.com/office/drawing/2014/main" id="{5FF57530-F8A4-9B9E-F788-188E9F7FCF25}"/>
              </a:ext>
            </a:extLst>
          </p:cNvPr>
          <p:cNvSpPr>
            <a:spLocks noGrp="1" noChangeArrowheads="1"/>
          </p:cNvSpPr>
          <p:nvPr>
            <p:ph type="title"/>
          </p:nvPr>
        </p:nvSpPr>
        <p:spPr>
          <a:xfrm>
            <a:off x="838200" y="212725"/>
            <a:ext cx="10515600" cy="487363"/>
          </a:xfrm>
        </p:spPr>
        <p:txBody>
          <a:bodyPr>
            <a:noAutofit/>
          </a:bodyPr>
          <a:lstStyle/>
          <a:p>
            <a:pPr algn="ctr"/>
            <a:r>
              <a:rPr lang="en-ZA" altLang="en-US" sz="3600" b="1" dirty="0">
                <a:latin typeface="Avenir Book" panose="020B0503020203020204" pitchFamily="34" charset="-78"/>
                <a:ea typeface="ＭＳ Ｐゴシック" panose="020B0600070205080204" pitchFamily="34" charset="-128"/>
                <a:cs typeface="Avenir Book" panose="020B0503020203020204" pitchFamily="34" charset="-78"/>
              </a:rPr>
              <a:t>International enrolments: 2020 - 2024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5754C-4551-4C1A-8113-3AC74E50340E}"/>
              </a:ext>
            </a:extLst>
          </p:cNvPr>
          <p:cNvSpPr>
            <a:spLocks noGrp="1"/>
          </p:cNvSpPr>
          <p:nvPr>
            <p:ph type="ctrTitle"/>
          </p:nvPr>
        </p:nvSpPr>
        <p:spPr>
          <a:xfrm>
            <a:off x="1524000" y="3159760"/>
            <a:ext cx="9144000" cy="2387600"/>
          </a:xfrm>
        </p:spPr>
        <p:txBody>
          <a:bodyPr>
            <a:noAutofit/>
          </a:bodyPr>
          <a:lstStyle/>
          <a:p>
            <a:pPr eaLnBrk="0" fontAlgn="base" hangingPunct="0">
              <a:spcAft>
                <a:spcPct val="0"/>
              </a:spcAft>
              <a:defRPr/>
            </a:pPr>
            <a:r>
              <a:rPr kumimoji="0" lang="en-ZA" b="1" i="0" u="none" strike="noStrike" kern="1200" cap="none" spc="0" normalizeH="0" baseline="0" noProof="0" dirty="0">
                <a:ln>
                  <a:noFill/>
                </a:ln>
                <a:solidFill>
                  <a:schemeClr val="bg1"/>
                </a:solidFill>
                <a:effectLst/>
                <a:uLnTx/>
                <a:uFillTx/>
                <a:latin typeface="Avenir Book"/>
                <a:ea typeface="+mj-ea"/>
                <a:cs typeface="+mj-cs"/>
              </a:rPr>
              <a:t>POSTGRADUATE STUDENT</a:t>
            </a:r>
            <a:r>
              <a:rPr lang="en-ZA" b="1" dirty="0">
                <a:solidFill>
                  <a:schemeClr val="bg1"/>
                </a:solidFill>
                <a:latin typeface="Avenir Book"/>
                <a:ea typeface="+mj-ea"/>
                <a:cs typeface="+mj-cs"/>
              </a:rPr>
              <a:t>S’</a:t>
            </a:r>
            <a:r>
              <a:rPr kumimoji="0" lang="en-ZA" b="1" i="0" u="none" strike="noStrike" kern="1200" cap="none" spc="0" normalizeH="0" baseline="0" noProof="0" dirty="0">
                <a:ln>
                  <a:noFill/>
                </a:ln>
                <a:solidFill>
                  <a:schemeClr val="bg1"/>
                </a:solidFill>
                <a:effectLst/>
                <a:uLnTx/>
                <a:uFillTx/>
                <a:latin typeface="Avenir Book"/>
                <a:ea typeface="+mj-ea"/>
                <a:cs typeface="+mj-cs"/>
              </a:rPr>
              <a:t> EXPERIENCES OF ACCESS AT NELSON MANDELA UNIVERSITY</a:t>
            </a:r>
            <a:endParaRPr lang="en-ZA" dirty="0">
              <a:solidFill>
                <a:schemeClr val="bg1"/>
              </a:solidFill>
              <a:latin typeface="Avenir Book"/>
              <a:ea typeface="MS PGothic" panose="020B0600070205080204" pitchFamily="34" charset="-128"/>
            </a:endParaRPr>
          </a:p>
        </p:txBody>
      </p:sp>
    </p:spTree>
    <p:extLst>
      <p:ext uri="{BB962C8B-B14F-4D97-AF65-F5344CB8AC3E}">
        <p14:creationId xmlns:p14="http://schemas.microsoft.com/office/powerpoint/2010/main" val="22464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F729C-C5DF-D707-888D-A9AF770830AA}"/>
              </a:ext>
            </a:extLst>
          </p:cNvPr>
          <p:cNvSpPr>
            <a:spLocks noGrp="1"/>
          </p:cNvSpPr>
          <p:nvPr>
            <p:ph idx="1"/>
          </p:nvPr>
        </p:nvSpPr>
        <p:spPr>
          <a:xfrm>
            <a:off x="228600" y="1153887"/>
            <a:ext cx="11723914" cy="2275114"/>
          </a:xfrm>
        </p:spPr>
        <p:txBody>
          <a:bodyPr>
            <a:normAutofit lnSpcReduction="10000"/>
          </a:bodyPr>
          <a:lstStyle/>
          <a:p>
            <a:pPr marL="0" indent="0" algn="just">
              <a:buNone/>
            </a:pPr>
            <a:r>
              <a:rPr lang="en-ZA" b="1" dirty="0">
                <a:latin typeface="Avenir Book" panose="020B0503020203020204" pitchFamily="34" charset="-78"/>
                <a:cs typeface="Avenir Book" panose="020B0503020203020204" pitchFamily="34" charset="-78"/>
              </a:rPr>
              <a:t>AIM OF STUDY: </a:t>
            </a:r>
            <a:r>
              <a:rPr lang="en-ZA" sz="2400" dirty="0">
                <a:latin typeface="Avenir Book" panose="020B0503020203020204" pitchFamily="34" charset="-78"/>
                <a:cs typeface="Avenir Book" panose="020B0503020203020204" pitchFamily="34" charset="-78"/>
              </a:rPr>
              <a:t>To explore and describe postgraduate students’ experiences of access at Nelson Mandela University.</a:t>
            </a:r>
          </a:p>
          <a:p>
            <a:pPr marL="0" indent="0" algn="just">
              <a:buNone/>
            </a:pPr>
            <a:endParaRPr lang="en-ZA" altLang="en-US" sz="1600" b="1" dirty="0">
              <a:latin typeface="Avenir Book" panose="020B0503020203020204" pitchFamily="34" charset="-78"/>
              <a:cs typeface="Avenir Book" panose="020B0503020203020204" pitchFamily="34" charset="-78"/>
            </a:endParaRPr>
          </a:p>
          <a:p>
            <a:pPr marL="0" indent="0" algn="just">
              <a:buNone/>
            </a:pPr>
            <a:r>
              <a:rPr lang="en-ZA" altLang="en-US" b="1" dirty="0">
                <a:latin typeface="Avenir Book" panose="020B0503020203020204" pitchFamily="34" charset="-78"/>
                <a:cs typeface="Avenir Book" panose="020B0503020203020204" pitchFamily="34" charset="-78"/>
              </a:rPr>
              <a:t>METHODOLOGY: </a:t>
            </a:r>
            <a:r>
              <a:rPr lang="en-ZA" altLang="en-US" sz="2400" dirty="0">
                <a:latin typeface="Avenir Book" panose="020B0503020203020204" pitchFamily="34" charset="-78"/>
                <a:cs typeface="Avenir Book" panose="020B0503020203020204" pitchFamily="34" charset="-78"/>
              </a:rPr>
              <a:t>Mixed methods research (combination of quantitative and qualitative approaches) to reveal a comprehensive picture of enablers and barriers of access to postgraduate studies.</a:t>
            </a:r>
          </a:p>
        </p:txBody>
      </p:sp>
      <p:pic>
        <p:nvPicPr>
          <p:cNvPr id="4" name="Picture 3">
            <a:extLst>
              <a:ext uri="{FF2B5EF4-FFF2-40B4-BE49-F238E27FC236}">
                <a16:creationId xmlns:a16="http://schemas.microsoft.com/office/drawing/2014/main" id="{5909645E-B363-7059-A2BC-FD36A27E846A}"/>
              </a:ext>
            </a:extLst>
          </p:cNvPr>
          <p:cNvPicPr>
            <a:picLocks noChangeAspect="1"/>
          </p:cNvPicPr>
          <p:nvPr/>
        </p:nvPicPr>
        <p:blipFill rotWithShape="1">
          <a:blip r:embed="rId2"/>
          <a:srcRect b="79603"/>
          <a:stretch/>
        </p:blipFill>
        <p:spPr>
          <a:xfrm>
            <a:off x="-17417" y="0"/>
            <a:ext cx="12209417" cy="788796"/>
          </a:xfrm>
          <a:prstGeom prst="rect">
            <a:avLst/>
          </a:prstGeom>
        </p:spPr>
      </p:pic>
      <p:sp>
        <p:nvSpPr>
          <p:cNvPr id="7" name="Title 1">
            <a:extLst>
              <a:ext uri="{FF2B5EF4-FFF2-40B4-BE49-F238E27FC236}">
                <a16:creationId xmlns:a16="http://schemas.microsoft.com/office/drawing/2014/main" id="{21858250-BAAD-D372-4563-D90DE43E0AF4}"/>
              </a:ext>
            </a:extLst>
          </p:cNvPr>
          <p:cNvSpPr>
            <a:spLocks noGrp="1"/>
          </p:cNvSpPr>
          <p:nvPr>
            <p:ph type="title"/>
          </p:nvPr>
        </p:nvSpPr>
        <p:spPr>
          <a:xfrm>
            <a:off x="364671" y="18256"/>
            <a:ext cx="11462658" cy="770540"/>
          </a:xfrm>
        </p:spPr>
        <p:txBody>
          <a:bodyPr>
            <a:normAutofit/>
          </a:bodyPr>
          <a:lstStyle/>
          <a:p>
            <a:pPr algn="ctr"/>
            <a:r>
              <a:rPr lang="en-ZA" sz="3200" b="1" dirty="0">
                <a:latin typeface="Avenir Book" panose="020B0503020203020204" pitchFamily="34" charset="-78"/>
                <a:cs typeface="Avenir Book" panose="020B0503020203020204" pitchFamily="34" charset="-78"/>
              </a:rPr>
              <a:t>Study of postgraduate student experience of access</a:t>
            </a:r>
          </a:p>
        </p:txBody>
      </p:sp>
      <p:pic>
        <p:nvPicPr>
          <p:cNvPr id="1026" name="Picture 2">
            <a:extLst>
              <a:ext uri="{FF2B5EF4-FFF2-40B4-BE49-F238E27FC236}">
                <a16:creationId xmlns:a16="http://schemas.microsoft.com/office/drawing/2014/main" id="{0EAC205A-8BAD-4999-C276-0697C63794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28244"/>
            <a:ext cx="12192000" cy="311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66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5754C-4551-4C1A-8113-3AC74E50340E}"/>
              </a:ext>
            </a:extLst>
          </p:cNvPr>
          <p:cNvSpPr>
            <a:spLocks noGrp="1"/>
          </p:cNvSpPr>
          <p:nvPr>
            <p:ph type="ctrTitle"/>
          </p:nvPr>
        </p:nvSpPr>
        <p:spPr>
          <a:xfrm>
            <a:off x="1524000" y="2235200"/>
            <a:ext cx="9144000" cy="2387600"/>
          </a:xfrm>
        </p:spPr>
        <p:txBody>
          <a:bodyPr>
            <a:normAutofit/>
          </a:bodyPr>
          <a:lstStyle/>
          <a:p>
            <a:pPr eaLnBrk="0" fontAlgn="base" hangingPunct="0">
              <a:spcAft>
                <a:spcPct val="0"/>
              </a:spcAft>
              <a:defRPr/>
            </a:pPr>
            <a:r>
              <a:rPr lang="en-ZA" sz="6000" b="1" dirty="0">
                <a:solidFill>
                  <a:schemeClr val="bg1"/>
                </a:solidFill>
                <a:latin typeface="Avenir Book"/>
                <a:ea typeface="MS PGothic" panose="020B0600070205080204" pitchFamily="34" charset="-128"/>
              </a:rPr>
              <a:t>CONTEXT AND STRATEGIC OVERVIEW</a:t>
            </a:r>
          </a:p>
        </p:txBody>
      </p:sp>
    </p:spTree>
    <p:extLst>
      <p:ext uri="{BB962C8B-B14F-4D97-AF65-F5344CB8AC3E}">
        <p14:creationId xmlns:p14="http://schemas.microsoft.com/office/powerpoint/2010/main" val="907766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0" y="816429"/>
            <a:ext cx="12192000" cy="6041570"/>
          </a:xfrm>
          <a:solidFill>
            <a:schemeClr val="bg1"/>
          </a:solidFill>
        </p:spPr>
        <p:txBody>
          <a:bodyPr>
            <a:normAutofit/>
          </a:bodyPr>
          <a:lstStyle/>
          <a:p>
            <a:pPr marL="0" indent="0">
              <a:buNone/>
            </a:pPr>
            <a:endParaRPr lang="en-ZA" sz="800" b="1" dirty="0"/>
          </a:p>
          <a:p>
            <a:pPr marL="0" indent="0">
              <a:buNone/>
            </a:pPr>
            <a:endParaRPr lang="en-ZA" sz="800" dirty="0"/>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1600" b="1" dirty="0">
              <a:latin typeface="Avenir Book" pitchFamily="2" charset="0"/>
              <a:cs typeface="Times New Roman" panose="02020603050405020304" pitchFamily="18" charset="0"/>
            </a:endParaRPr>
          </a:p>
          <a:p>
            <a:pPr marL="0" indent="0">
              <a:buNone/>
            </a:pPr>
            <a:endParaRPr lang="en-ZA" altLang="en-US" sz="800" b="1" dirty="0">
              <a:latin typeface="Avenir Book" pitchFamily="2"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E44F34F7-C1A3-4AE4-CAC7-CD8951685F76}"/>
              </a:ext>
            </a:extLst>
          </p:cNvPr>
          <p:cNvGraphicFramePr/>
          <p:nvPr>
            <p:extLst>
              <p:ext uri="{D42A27DB-BD31-4B8C-83A1-F6EECF244321}">
                <p14:modId xmlns:p14="http://schemas.microsoft.com/office/powerpoint/2010/main" val="427549838"/>
              </p:ext>
            </p:extLst>
          </p:nvPr>
        </p:nvGraphicFramePr>
        <p:xfrm>
          <a:off x="364671" y="394398"/>
          <a:ext cx="11593286" cy="6738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78C26D4E-EE2D-B7DD-6D4B-272E548AC95C}"/>
              </a:ext>
            </a:extLst>
          </p:cNvPr>
          <p:cNvPicPr>
            <a:picLocks noChangeAspect="1"/>
          </p:cNvPicPr>
          <p:nvPr/>
        </p:nvPicPr>
        <p:blipFill rotWithShape="1">
          <a:blip r:embed="rId7"/>
          <a:srcRect b="79603"/>
          <a:stretch/>
        </p:blipFill>
        <p:spPr>
          <a:xfrm>
            <a:off x="-17417" y="0"/>
            <a:ext cx="12209417" cy="788796"/>
          </a:xfrm>
          <a:prstGeom prst="rect">
            <a:avLst/>
          </a:prstGeom>
        </p:spPr>
      </p:pic>
      <p:sp>
        <p:nvSpPr>
          <p:cNvPr id="6" name="Title 1">
            <a:extLst>
              <a:ext uri="{FF2B5EF4-FFF2-40B4-BE49-F238E27FC236}">
                <a16:creationId xmlns:a16="http://schemas.microsoft.com/office/drawing/2014/main" id="{7C861AB9-FD32-7ED2-1E4E-438709A7EA3B}"/>
              </a:ext>
            </a:extLst>
          </p:cNvPr>
          <p:cNvSpPr>
            <a:spLocks noGrp="1"/>
          </p:cNvSpPr>
          <p:nvPr>
            <p:ph type="title"/>
          </p:nvPr>
        </p:nvSpPr>
        <p:spPr>
          <a:xfrm>
            <a:off x="364671" y="45889"/>
            <a:ext cx="11462658" cy="770540"/>
          </a:xfrm>
        </p:spPr>
        <p:txBody>
          <a:bodyPr>
            <a:normAutofit/>
          </a:bodyPr>
          <a:lstStyle/>
          <a:p>
            <a:pPr algn="ctr"/>
            <a:r>
              <a:rPr lang="en-ZA" sz="3200" b="1" dirty="0">
                <a:latin typeface="Avenir Book" panose="020B0503020203020204" pitchFamily="34" charset="-78"/>
                <a:cs typeface="Avenir Book" panose="020B0503020203020204" pitchFamily="34" charset="-78"/>
              </a:rPr>
              <a:t>Methodology and dimensions of the study</a:t>
            </a:r>
          </a:p>
        </p:txBody>
      </p:sp>
    </p:spTree>
    <p:extLst>
      <p:ext uri="{BB962C8B-B14F-4D97-AF65-F5344CB8AC3E}">
        <p14:creationId xmlns:p14="http://schemas.microsoft.com/office/powerpoint/2010/main" val="182530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444514" y="903520"/>
            <a:ext cx="11302971" cy="5791194"/>
          </a:xfrm>
        </p:spPr>
        <p:txBody>
          <a:bodyPr>
            <a:normAutofit/>
          </a:bodyPr>
          <a:lstStyle/>
          <a:p>
            <a:pPr marL="271463" lvl="1" indent="-271463" algn="just">
              <a:spcBef>
                <a:spcPts val="0"/>
              </a:spcBef>
              <a:buNone/>
            </a:pPr>
            <a:r>
              <a:rPr lang="en-ZA" sz="2000" b="1" kern="0" dirty="0">
                <a:effectLst/>
                <a:latin typeface="Avenir Book" panose="020B0503020203020204" pitchFamily="34" charset="-78"/>
                <a:ea typeface="Times New Roman" panose="02020603050405020304" pitchFamily="18" charset="0"/>
                <a:cs typeface="Avenir Book" panose="020B0503020203020204" pitchFamily="34" charset="-78"/>
              </a:rPr>
              <a:t>UNIVERSITY POSTGRADUATE ENROLMENT TRENDS</a:t>
            </a:r>
          </a:p>
          <a:p>
            <a:pPr marL="271463" lvl="1" indent="-271463" algn="just">
              <a:spcBef>
                <a:spcPts val="0"/>
              </a:spcBef>
              <a:buFont typeface="Wingdings" panose="05000000000000000000" pitchFamily="2" charset="2"/>
              <a:buChar char="§"/>
            </a:pPr>
            <a:r>
              <a:rPr lang="en-ZA" sz="2000" dirty="0">
                <a:effectLst/>
                <a:latin typeface="Avenir Book" panose="020B0503020203020204" pitchFamily="34" charset="-78"/>
                <a:ea typeface="Calibri" panose="020F0502020204030204" pitchFamily="34" charset="0"/>
                <a:cs typeface="Avenir Book" panose="020B0503020203020204" pitchFamily="34" charset="-78"/>
              </a:rPr>
              <a:t>The decline in PG enrolments is a shared phenomenon across the sector over the last 5 years, although UCT maintained its numbers</a:t>
            </a:r>
            <a:r>
              <a:rPr lang="en-ZA" sz="2000" dirty="0">
                <a:latin typeface="Avenir Book" panose="020B0503020203020204" pitchFamily="34" charset="-78"/>
                <a:ea typeface="Calibri" panose="020F0502020204030204" pitchFamily="34" charset="0"/>
                <a:cs typeface="Avenir Book" panose="020B0503020203020204" pitchFamily="34" charset="-78"/>
              </a:rPr>
              <a:t> </a:t>
            </a:r>
            <a:r>
              <a:rPr lang="en-ZA" sz="2000" dirty="0">
                <a:effectLst/>
                <a:latin typeface="Avenir Book" panose="020B0503020203020204" pitchFamily="34" charset="-78"/>
                <a:ea typeface="Calibri" panose="020F0502020204030204" pitchFamily="34" charset="0"/>
                <a:cs typeface="Avenir Book" panose="020B0503020203020204" pitchFamily="34" charset="-78"/>
              </a:rPr>
              <a:t>and VUT experienced an increase in enrolments</a:t>
            </a:r>
            <a:r>
              <a:rPr lang="en-ZA" sz="2000" dirty="0">
                <a:latin typeface="Avenir Book" panose="020B0503020203020204" pitchFamily="34" charset="-78"/>
                <a:ea typeface="Calibri" panose="020F0502020204030204" pitchFamily="34" charset="0"/>
                <a:cs typeface="Avenir Book" panose="020B0503020203020204" pitchFamily="34" charset="-78"/>
              </a:rPr>
              <a:t>.</a:t>
            </a:r>
          </a:p>
          <a:p>
            <a:pPr marL="0" lvl="1" indent="0" algn="just">
              <a:spcBef>
                <a:spcPts val="0"/>
              </a:spcBef>
              <a:buNone/>
            </a:pPr>
            <a:endParaRPr lang="en-ZA" sz="2000" dirty="0">
              <a:effectLst/>
              <a:latin typeface="Avenir Book" panose="020B0503020203020204" pitchFamily="34" charset="-78"/>
              <a:ea typeface="Calibri" panose="020F0502020204030204" pitchFamily="34" charset="0"/>
              <a:cs typeface="Avenir Book" panose="020B0503020203020204" pitchFamily="34" charset="-78"/>
            </a:endParaRPr>
          </a:p>
          <a:p>
            <a:pPr marL="271463" lvl="1" indent="-271463" algn="just">
              <a:spcBef>
                <a:spcPts val="0"/>
              </a:spcBef>
              <a:buFont typeface="Wingdings" panose="05000000000000000000" pitchFamily="2" charset="2"/>
              <a:buChar char="§"/>
            </a:pPr>
            <a:endParaRPr lang="en-ZA" sz="1000" dirty="0">
              <a:effectLst/>
              <a:latin typeface="Avenir Book" panose="020B0503020203020204" pitchFamily="34" charset="-78"/>
              <a:ea typeface="Calibri" panose="020F0502020204030204" pitchFamily="34" charset="0"/>
              <a:cs typeface="Avenir Book" panose="020B0503020203020204" pitchFamily="34" charset="-78"/>
            </a:endParaRPr>
          </a:p>
          <a:p>
            <a:pPr marL="271463" lvl="1" indent="-271463" algn="just">
              <a:spcBef>
                <a:spcPts val="0"/>
              </a:spcBef>
              <a:buNone/>
            </a:pPr>
            <a:r>
              <a:rPr lang="en-ZA" sz="2000" b="1" kern="0" dirty="0">
                <a:effectLst/>
                <a:latin typeface="Avenir Book" panose="020B0503020203020204" pitchFamily="34" charset="-78"/>
                <a:ea typeface="Times New Roman" panose="02020603050405020304" pitchFamily="18" charset="0"/>
                <a:cs typeface="Avenir Book" panose="020B0503020203020204" pitchFamily="34" charset="-78"/>
              </a:rPr>
              <a:t>POSTGRADUATE RECRUITMENT POLICY OR STRATEGY</a:t>
            </a:r>
          </a:p>
          <a:p>
            <a:pPr marL="271463" lvl="1" indent="-271463" algn="just">
              <a:spcBef>
                <a:spcPts val="0"/>
              </a:spcBef>
              <a:buFont typeface="Wingdings" panose="05000000000000000000" pitchFamily="2" charset="2"/>
              <a:buChar char="§"/>
            </a:pPr>
            <a:r>
              <a:rPr lang="en-ZA" sz="2000" kern="100" dirty="0">
                <a:latin typeface="Avenir Book" panose="020B0503020203020204" pitchFamily="34" charset="-78"/>
                <a:ea typeface="Calibri" panose="020F0502020204030204" pitchFamily="34" charset="0"/>
                <a:cs typeface="Avenir Book" panose="020B0503020203020204" pitchFamily="34" charset="-78"/>
              </a:rPr>
              <a:t>S</a:t>
            </a: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ix out of the eight benchmarked universities indicated that they did not yet have a specific PG recruitment strategy. </a:t>
            </a:r>
          </a:p>
          <a:p>
            <a:pPr marL="271463" lvl="1" indent="-271463" algn="just">
              <a:spcBef>
                <a:spcPts val="0"/>
              </a:spcBef>
              <a:buFont typeface="Wingdings" panose="05000000000000000000" pitchFamily="2" charset="2"/>
              <a:buChar char="§"/>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UP indicated that they had started a postgraduate review process in 2020 that led to</a:t>
            </a:r>
            <a:r>
              <a:rPr lang="en-ZA" sz="2000" kern="100" dirty="0">
                <a:latin typeface="Avenir Book" panose="020B0503020203020204" pitchFamily="34" charset="-78"/>
                <a:ea typeface="Calibri" panose="020F0502020204030204" pitchFamily="34" charset="0"/>
                <a:cs typeface="Avenir Book" panose="020B0503020203020204" pitchFamily="34" charset="-78"/>
              </a:rPr>
              <a:t> </a:t>
            </a: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streamlining the PG life cycle. </a:t>
            </a:r>
          </a:p>
          <a:p>
            <a:pPr marL="271463" lvl="1" indent="-271463" algn="just">
              <a:spcBef>
                <a:spcPts val="0"/>
              </a:spcBef>
              <a:buFont typeface="Wingdings" panose="05000000000000000000" pitchFamily="2" charset="2"/>
              <a:buChar char="§"/>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UL indicated that they had developed a PG strategy that was submitted to Senate on 25 November 2023. </a:t>
            </a:r>
          </a:p>
          <a:p>
            <a:pPr marL="271463" lvl="1" indent="-271463" algn="just">
              <a:spcBef>
                <a:spcPts val="0"/>
              </a:spcBef>
              <a:buFont typeface="Wingdings" panose="05000000000000000000" pitchFamily="2" charset="2"/>
              <a:buChar char="§"/>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UWC is developing a strategy.</a:t>
            </a:r>
            <a:r>
              <a:rPr lang="en-ZA" sz="2000" kern="100" dirty="0">
                <a:latin typeface="Avenir Book" panose="020B0503020203020204" pitchFamily="34" charset="-78"/>
                <a:ea typeface="Calibri" panose="020F0502020204030204" pitchFamily="34" charset="0"/>
                <a:cs typeface="Avenir Book" panose="020B0503020203020204" pitchFamily="34" charset="-78"/>
              </a:rPr>
              <a:t> </a:t>
            </a:r>
          </a:p>
          <a:p>
            <a:pPr marL="271463" lvl="1" indent="-271463" algn="just">
              <a:spcBef>
                <a:spcPts val="0"/>
              </a:spcBef>
              <a:buFont typeface="Wingdings" panose="05000000000000000000" pitchFamily="2" charset="2"/>
              <a:buChar char="§"/>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UJ, UL, and VUT primarily use the website, internet, and social media for promoting PG</a:t>
            </a:r>
            <a:r>
              <a:rPr lang="en-ZA" sz="2000" kern="100" dirty="0">
                <a:latin typeface="Avenir Book" panose="020B0503020203020204" pitchFamily="34" charset="-78"/>
                <a:ea typeface="Calibri" panose="020F0502020204030204" pitchFamily="34" charset="0"/>
                <a:cs typeface="Avenir Book" panose="020B0503020203020204" pitchFamily="34" charset="-78"/>
              </a:rPr>
              <a:t> studies</a:t>
            </a: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 </a:t>
            </a:r>
          </a:p>
          <a:p>
            <a:pPr marL="271463" lvl="1" indent="-271463" algn="just">
              <a:spcBef>
                <a:spcPts val="0"/>
              </a:spcBef>
              <a:buFont typeface="Wingdings" panose="05000000000000000000" pitchFamily="2" charset="2"/>
              <a:buChar char="§"/>
            </a:pPr>
            <a:r>
              <a:rPr lang="en-ZA" sz="2000" kern="100" dirty="0">
                <a:latin typeface="Avenir Book" panose="020B0503020203020204" pitchFamily="34" charset="-78"/>
                <a:ea typeface="Calibri" panose="020F0502020204030204" pitchFamily="34" charset="0"/>
                <a:cs typeface="Avenir Book" panose="020B0503020203020204" pitchFamily="34" charset="-78"/>
              </a:rPr>
              <a:t>Prospective students are also reached through recruitment drives by University Marketing departments.</a:t>
            </a:r>
            <a:endParaRPr lang="en-ZA" sz="2000" kern="100" dirty="0">
              <a:effectLst/>
              <a:latin typeface="Avenir Book" panose="020B0503020203020204" pitchFamily="34" charset="-78"/>
              <a:ea typeface="Calibri" panose="020F0502020204030204" pitchFamily="34" charset="0"/>
              <a:cs typeface="Avenir Book" panose="020B0503020203020204" pitchFamily="34" charset="-78"/>
            </a:endParaRPr>
          </a:p>
          <a:p>
            <a:pPr marL="271463" lvl="1" indent="-271463" algn="just">
              <a:spcBef>
                <a:spcPts val="0"/>
              </a:spcBef>
              <a:spcAft>
                <a:spcPts val="800"/>
              </a:spcAft>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UCT and </a:t>
            </a:r>
            <a:r>
              <a:rPr lang="en-ZA" sz="2000" kern="100" dirty="0">
                <a:latin typeface="Avenir Book" panose="020B0503020203020204" pitchFamily="34" charset="-78"/>
                <a:ea typeface="Calibri" panose="020F0502020204030204" pitchFamily="34" charset="0"/>
                <a:cs typeface="Avenir Book" panose="020B0503020203020204" pitchFamily="34" charset="-78"/>
              </a:rPr>
              <a:t>RU </a:t>
            </a: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leverage their histories and reputations to attract students and do not have specific strategies. </a:t>
            </a:r>
          </a:p>
          <a:p>
            <a:pPr marL="271463" lvl="1" indent="-271463" algn="just">
              <a:spcBef>
                <a:spcPts val="0"/>
              </a:spcBef>
              <a:spcAft>
                <a:spcPts val="800"/>
              </a:spcAft>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Many of t</a:t>
            </a:r>
            <a:r>
              <a:rPr lang="en-ZA" sz="2000" kern="100" dirty="0">
                <a:latin typeface="Avenir Book" panose="020B0503020203020204" pitchFamily="34" charset="-78"/>
                <a:ea typeface="Calibri" panose="020F0502020204030204" pitchFamily="34" charset="0"/>
                <a:cs typeface="Avenir Book" panose="020B0503020203020204" pitchFamily="34" charset="-78"/>
              </a:rPr>
              <a:t>he universities stressed the importance of promoting PG studies to current students through departments/faculties. </a:t>
            </a:r>
          </a:p>
        </p:txBody>
      </p:sp>
      <p:pic>
        <p:nvPicPr>
          <p:cNvPr id="3" name="Picture 2">
            <a:extLst>
              <a:ext uri="{FF2B5EF4-FFF2-40B4-BE49-F238E27FC236}">
                <a16:creationId xmlns:a16="http://schemas.microsoft.com/office/drawing/2014/main" id="{4537C775-8612-5998-3803-5052555178B2}"/>
              </a:ext>
            </a:extLst>
          </p:cNvPr>
          <p:cNvPicPr>
            <a:picLocks noChangeAspect="1"/>
          </p:cNvPicPr>
          <p:nvPr/>
        </p:nvPicPr>
        <p:blipFill rotWithShape="1">
          <a:blip r:embed="rId2"/>
          <a:srcRect b="79603"/>
          <a:stretch/>
        </p:blipFill>
        <p:spPr>
          <a:xfrm>
            <a:off x="-17417" y="0"/>
            <a:ext cx="12209417" cy="788796"/>
          </a:xfrm>
          <a:prstGeom prst="rect">
            <a:avLst/>
          </a:prstGeom>
        </p:spPr>
      </p:pic>
      <p:sp>
        <p:nvSpPr>
          <p:cNvPr id="6" name="TextBox 5">
            <a:extLst>
              <a:ext uri="{FF2B5EF4-FFF2-40B4-BE49-F238E27FC236}">
                <a16:creationId xmlns:a16="http://schemas.microsoft.com/office/drawing/2014/main" id="{DCD28785-AD11-9A2D-F116-94E9C5804B53}"/>
              </a:ext>
            </a:extLst>
          </p:cNvPr>
          <p:cNvSpPr txBox="1"/>
          <p:nvPr/>
        </p:nvSpPr>
        <p:spPr>
          <a:xfrm>
            <a:off x="2988129" y="71232"/>
            <a:ext cx="6215742" cy="646331"/>
          </a:xfrm>
          <a:prstGeom prst="rect">
            <a:avLst/>
          </a:prstGeom>
          <a:noFill/>
        </p:spPr>
        <p:txBody>
          <a:bodyPr wrap="square">
            <a:spAutoFit/>
          </a:bodyPr>
          <a:lstStyle/>
          <a:p>
            <a:pPr algn="ctr"/>
            <a:r>
              <a:rPr lang="en-ZA" sz="3600" b="1" dirty="0">
                <a:latin typeface="Avenir Book" panose="020B0503020203020204" pitchFamily="34" charset="-78"/>
                <a:cs typeface="Avenir Book" panose="020B0503020203020204" pitchFamily="34" charset="-78"/>
              </a:rPr>
              <a:t>Benchmarking - Findings</a:t>
            </a:r>
          </a:p>
        </p:txBody>
      </p:sp>
    </p:spTree>
    <p:extLst>
      <p:ext uri="{BB962C8B-B14F-4D97-AF65-F5344CB8AC3E}">
        <p14:creationId xmlns:p14="http://schemas.microsoft.com/office/powerpoint/2010/main" val="2666629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36" name="Rectangle 18435">
            <a:extLst>
              <a:ext uri="{FF2B5EF4-FFF2-40B4-BE49-F238E27FC236}">
                <a16:creationId xmlns:a16="http://schemas.microsoft.com/office/drawing/2014/main" id="{7005C616-6139-47B3-BF77-59176F3C8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7" name="Graphic 18436">
            <a:extLst>
              <a:ext uri="{FF2B5EF4-FFF2-40B4-BE49-F238E27FC236}">
                <a16:creationId xmlns:a16="http://schemas.microsoft.com/office/drawing/2014/main" id="{49882614-11C4-4368-9534-6EBAC3488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2684274" y="-4610867"/>
            <a:ext cx="7223503" cy="16095236"/>
          </a:xfrm>
          <a:prstGeom prst="rect">
            <a:avLst/>
          </a:prstGeom>
        </p:spPr>
      </p:pic>
      <p:sp>
        <p:nvSpPr>
          <p:cNvPr id="4" name="TextBox 3">
            <a:extLst>
              <a:ext uri="{FF2B5EF4-FFF2-40B4-BE49-F238E27FC236}">
                <a16:creationId xmlns:a16="http://schemas.microsoft.com/office/drawing/2014/main" id="{6DEB06BE-AB37-D3B9-9178-566B856B837A}"/>
              </a:ext>
            </a:extLst>
          </p:cNvPr>
          <p:cNvSpPr txBox="1"/>
          <p:nvPr/>
        </p:nvSpPr>
        <p:spPr>
          <a:xfrm>
            <a:off x="323504" y="3535418"/>
            <a:ext cx="5838057" cy="2950779"/>
          </a:xfrm>
          <a:prstGeom prst="rect">
            <a:avLst/>
          </a:prstGeom>
          <a:solidFill>
            <a:srgbClr val="FFC000"/>
          </a:solidFill>
        </p:spPr>
        <p:txBody>
          <a:bodyPr vert="horz" lIns="91440" tIns="45720" rIns="91440" bIns="45720" rtlCol="0" anchor="ctr">
            <a:normAutofit/>
          </a:bodyPr>
          <a:lstStyle/>
          <a:p>
            <a:pPr marL="228600" indent="0">
              <a:lnSpc>
                <a:spcPct val="90000"/>
              </a:lnSpc>
              <a:spcBef>
                <a:spcPct val="0"/>
              </a:spcBef>
              <a:spcAft>
                <a:spcPts val="600"/>
              </a:spcAft>
            </a:pPr>
            <a:r>
              <a:rPr lang="en-US" sz="3200" b="1" kern="1200" dirty="0">
                <a:solidFill>
                  <a:schemeClr val="tx1"/>
                </a:solidFill>
                <a:latin typeface="Avenir Book" panose="020B0503020203020204" pitchFamily="34" charset="-78"/>
                <a:ea typeface="+mj-ea"/>
                <a:cs typeface="Avenir Book" panose="020B0503020203020204" pitchFamily="34" charset="-78"/>
              </a:rPr>
              <a:t>BENCHMARKING - </a:t>
            </a:r>
            <a:r>
              <a:rPr lang="en-US" sz="3200" b="1" kern="1200" dirty="0">
                <a:solidFill>
                  <a:schemeClr val="tx1"/>
                </a:solidFill>
                <a:effectLst/>
                <a:latin typeface="Avenir Book" panose="020B0503020203020204" pitchFamily="34" charset="-78"/>
                <a:ea typeface="+mj-ea"/>
                <a:cs typeface="Avenir Book" panose="020B0503020203020204" pitchFamily="34" charset="-78"/>
              </a:rPr>
              <a:t>FINDINGS</a:t>
            </a:r>
            <a:endParaRPr lang="en-US" sz="3200" b="1" kern="1200" dirty="0">
              <a:solidFill>
                <a:schemeClr val="tx1"/>
              </a:solidFill>
              <a:latin typeface="Avenir Book" panose="020B0503020203020204" pitchFamily="34" charset="-78"/>
              <a:ea typeface="+mj-ea"/>
              <a:cs typeface="Avenir Book" panose="020B0503020203020204" pitchFamily="34" charset="-78"/>
            </a:endParaRPr>
          </a:p>
        </p:txBody>
      </p:sp>
      <p:pic>
        <p:nvPicPr>
          <p:cNvPr id="18434" name="Picture 2" descr="Home - Nelson Mandela University">
            <a:extLst>
              <a:ext uri="{FF2B5EF4-FFF2-40B4-BE49-F238E27FC236}">
                <a16:creationId xmlns:a16="http://schemas.microsoft.com/office/drawing/2014/main" id="{C3647EEF-B70F-1F0F-CF73-A12A08C6E03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2"/>
            <a:ext cx="12192000" cy="3169920"/>
          </a:xfrm>
          <a:prstGeom prst="rect">
            <a:avLst/>
          </a:prstGeom>
          <a:noFill/>
          <a:extLst>
            <a:ext uri="{909E8E84-426E-40DD-AFC4-6F175D3DCCD1}">
              <a14:hiddenFill xmlns:a14="http://schemas.microsoft.com/office/drawing/2010/main">
                <a:solidFill>
                  <a:srgbClr val="FFFFFF"/>
                </a:solidFill>
              </a14:hiddenFill>
            </a:ext>
          </a:extLst>
        </p:spPr>
      </p:pic>
      <p:sp>
        <p:nvSpPr>
          <p:cNvPr id="18443" name="Rectangle 18442">
            <a:extLst>
              <a:ext uri="{FF2B5EF4-FFF2-40B4-BE49-F238E27FC236}">
                <a16:creationId xmlns:a16="http://schemas.microsoft.com/office/drawing/2014/main" id="{93C59B8F-AEFF-4D3A-BA0E-3C43111987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6335486" y="3344917"/>
            <a:ext cx="5679540" cy="3334663"/>
          </a:xfrm>
        </p:spPr>
        <p:txBody>
          <a:bodyPr vert="horz" lIns="91440" tIns="45720" rIns="91440" bIns="45720" rtlCol="0" anchor="ctr">
            <a:normAutofit/>
          </a:bodyPr>
          <a:lstStyle/>
          <a:p>
            <a:pPr marL="42863" lvl="1" indent="0">
              <a:buNone/>
            </a:pPr>
            <a:r>
              <a:rPr lang="en-US" sz="2000" b="1" dirty="0">
                <a:effectLst/>
                <a:latin typeface="Avenir Book" panose="020B0503020203020204" pitchFamily="34" charset="-78"/>
                <a:cs typeface="Avenir Book" panose="020B0503020203020204" pitchFamily="34" charset="-78"/>
              </a:rPr>
              <a:t>INCENTIVES TO ATTRACT POSTGRADUATE STUDENTS </a:t>
            </a:r>
          </a:p>
          <a:p>
            <a:pPr marL="271463" lvl="1"/>
            <a:r>
              <a:rPr lang="en-US" dirty="0">
                <a:latin typeface="Avenir Book" panose="020B0503020203020204" pitchFamily="34" charset="-78"/>
                <a:cs typeface="Avenir Book" panose="020B0503020203020204" pitchFamily="34" charset="-78"/>
              </a:rPr>
              <a:t>UFH offers tuition waivers to M&amp;D candidates. </a:t>
            </a:r>
          </a:p>
          <a:p>
            <a:pPr marL="271463" lvl="1"/>
            <a:r>
              <a:rPr lang="en-US" dirty="0">
                <a:latin typeface="Avenir Book" panose="020B0503020203020204" pitchFamily="34" charset="-78"/>
                <a:cs typeface="Avenir Book" panose="020B0503020203020204" pitchFamily="34" charset="-78"/>
              </a:rPr>
              <a:t>VUT offers awards to PG students whose proposals are completed within a year of registration and offers discounts to all registered staff.</a:t>
            </a:r>
          </a:p>
        </p:txBody>
      </p:sp>
      <p:sp>
        <p:nvSpPr>
          <p:cNvPr id="18445" name="Rectangle 18444">
            <a:extLst>
              <a:ext uri="{FF2B5EF4-FFF2-40B4-BE49-F238E27FC236}">
                <a16:creationId xmlns:a16="http://schemas.microsoft.com/office/drawing/2014/main" id="{E042CD37-C859-44CD-853E-5A3427DDB9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1336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397327" y="1249978"/>
            <a:ext cx="11397343" cy="5073227"/>
          </a:xfrm>
          <a:solidFill>
            <a:schemeClr val="bg1"/>
          </a:solidFill>
        </p:spPr>
        <p:txBody>
          <a:bodyPr>
            <a:normAutofit/>
          </a:bodyPr>
          <a:lstStyle/>
          <a:p>
            <a:pPr marL="0" indent="0">
              <a:spcBef>
                <a:spcPts val="0"/>
              </a:spcBef>
              <a:buNone/>
            </a:pPr>
            <a:r>
              <a:rPr lang="en-ZA" sz="2400" b="1" dirty="0">
                <a:latin typeface="Avenir Book" panose="020B0503020203020204" pitchFamily="34" charset="-78"/>
                <a:cs typeface="Avenir Book" panose="020B0503020203020204" pitchFamily="34" charset="-78"/>
              </a:rPr>
              <a:t>POSTGRADUATE APPLICATION FEES</a:t>
            </a:r>
          </a:p>
          <a:p>
            <a:pPr marL="0" indent="0">
              <a:spcBef>
                <a:spcPts val="0"/>
              </a:spcBef>
              <a:buNone/>
            </a:pPr>
            <a:endParaRPr lang="en-ZA" sz="2400" dirty="0">
              <a:latin typeface="Avenir Book" panose="020B0503020203020204" pitchFamily="34" charset="-78"/>
              <a:cs typeface="Avenir Book" panose="020B0503020203020204" pitchFamily="34" charset="-78"/>
            </a:endParaRPr>
          </a:p>
          <a:p>
            <a:pPr>
              <a:spcBef>
                <a:spcPts val="0"/>
              </a:spcBef>
            </a:pPr>
            <a:r>
              <a:rPr lang="en-ZA" sz="2400" dirty="0">
                <a:latin typeface="Avenir Book" panose="020B0503020203020204" pitchFamily="34" charset="-78"/>
                <a:cs typeface="Avenir Book" panose="020B0503020203020204" pitchFamily="34" charset="-78"/>
              </a:rPr>
              <a:t>For some universities, </a:t>
            </a: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application fees are compulsory, while in others not. </a:t>
            </a:r>
            <a:r>
              <a:rPr lang="en-ZA" sz="2400" kern="100" dirty="0">
                <a:latin typeface="Avenir Book" panose="020B0503020203020204" pitchFamily="34" charset="-78"/>
                <a:ea typeface="Calibri" panose="020F0502020204030204" pitchFamily="34" charset="0"/>
                <a:cs typeface="Avenir Book" panose="020B0503020203020204" pitchFamily="34" charset="-78"/>
              </a:rPr>
              <a:t>A</a:t>
            </a: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t some, there are no application fees.</a:t>
            </a:r>
          </a:p>
          <a:p>
            <a:pPr algn="just">
              <a:spcBef>
                <a:spcPts val="0"/>
              </a:spcBef>
              <a:spcAft>
                <a:spcPts val="800"/>
              </a:spcAft>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At UCT, South African and  SADC applicants pay R100, and those from outside SADC pay R300. The Graduate School of Business has a different fee regime.     </a:t>
            </a:r>
            <a:r>
              <a:rPr lang="en-ZA" sz="2400" kern="100" dirty="0">
                <a:latin typeface="Avenir Book" panose="020B0503020203020204" pitchFamily="34" charset="-78"/>
                <a:ea typeface="Calibri" panose="020F0502020204030204" pitchFamily="34" charset="0"/>
                <a:cs typeface="Avenir Book" panose="020B0503020203020204" pitchFamily="34" charset="-78"/>
              </a:rPr>
              <a:t>       </a:t>
            </a:r>
          </a:p>
          <a:p>
            <a:pPr algn="just">
              <a:spcBef>
                <a:spcPts val="0"/>
              </a:spcBef>
              <a:spcAft>
                <a:spcPts val="800"/>
              </a:spcAft>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UFH charges R120 for South Africans and R500 for international applicants.</a:t>
            </a:r>
          </a:p>
          <a:p>
            <a:pPr algn="just">
              <a:spcBef>
                <a:spcPts val="0"/>
              </a:spcBef>
              <a:spcAft>
                <a:spcPts val="800"/>
              </a:spcAft>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UL charges R200 for South Africans and R750 for international applicants</a:t>
            </a:r>
            <a:r>
              <a:rPr lang="en-ZA" sz="2400" kern="100" dirty="0">
                <a:latin typeface="Avenir Book" panose="020B0503020203020204" pitchFamily="34" charset="-78"/>
                <a:ea typeface="Calibri" panose="020F0502020204030204" pitchFamily="34" charset="0"/>
                <a:cs typeface="Avenir Book" panose="020B0503020203020204" pitchFamily="34" charset="-78"/>
              </a:rPr>
              <a:t>. </a:t>
            </a:r>
          </a:p>
          <a:p>
            <a:pPr algn="just">
              <a:spcBef>
                <a:spcPts val="0"/>
              </a:spcBef>
              <a:spcAft>
                <a:spcPts val="800"/>
              </a:spcAft>
            </a:pPr>
            <a:r>
              <a:rPr lang="en-ZA" sz="2400" kern="100" dirty="0">
                <a:latin typeface="Avenir Book" panose="020B0503020203020204" pitchFamily="34" charset="-78"/>
                <a:ea typeface="Calibri" panose="020F0502020204030204" pitchFamily="34" charset="0"/>
                <a:cs typeface="Avenir Book" panose="020B0503020203020204" pitchFamily="34" charset="-78"/>
              </a:rPr>
              <a:t>UP charges R300 for all applicants.</a:t>
            </a:r>
          </a:p>
          <a:p>
            <a:pPr algn="just">
              <a:spcBef>
                <a:spcPts val="0"/>
              </a:spcBef>
              <a:spcAft>
                <a:spcPts val="800"/>
              </a:spcAft>
            </a:pPr>
            <a:r>
              <a:rPr lang="en-ZA" sz="2400" kern="100" dirty="0">
                <a:latin typeface="Avenir Book" panose="020B0503020203020204" pitchFamily="34" charset="-78"/>
                <a:ea typeface="Calibri" panose="020F0502020204030204" pitchFamily="34" charset="0"/>
                <a:cs typeface="Avenir Book" panose="020B0503020203020204" pitchFamily="34" charset="-78"/>
              </a:rPr>
              <a:t>R</a:t>
            </a: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U charges R100 for all applicants, which is not compulsory</a:t>
            </a:r>
            <a:r>
              <a:rPr lang="en-ZA" sz="2400" kern="100" dirty="0">
                <a:latin typeface="Avenir Book" panose="020B0503020203020204" pitchFamily="34" charset="-78"/>
                <a:ea typeface="Calibri" panose="020F0502020204030204" pitchFamily="34" charset="0"/>
                <a:cs typeface="Avenir Book" panose="020B0503020203020204" pitchFamily="34" charset="-78"/>
              </a:rPr>
              <a:t>. </a:t>
            </a:r>
          </a:p>
          <a:p>
            <a:pPr algn="just">
              <a:spcBef>
                <a:spcPts val="0"/>
              </a:spcBef>
              <a:spcAft>
                <a:spcPts val="800"/>
              </a:spcAft>
            </a:pPr>
            <a:r>
              <a:rPr lang="en-ZA" sz="2400" kern="100" dirty="0">
                <a:latin typeface="Avenir Book" panose="020B0503020203020204" pitchFamily="34" charset="-78"/>
                <a:ea typeface="Calibri" panose="020F0502020204030204" pitchFamily="34" charset="0"/>
                <a:cs typeface="Avenir Book" panose="020B0503020203020204" pitchFamily="34" charset="-78"/>
              </a:rPr>
              <a:t>The other three institutions do not charge application fees.</a:t>
            </a:r>
          </a:p>
          <a:p>
            <a:pPr marL="0" indent="0">
              <a:spcBef>
                <a:spcPts val="0"/>
              </a:spcBef>
              <a:buNone/>
            </a:pPr>
            <a:endParaRPr lang="en-ZA" sz="2400" b="1" dirty="0">
              <a:latin typeface="Avenir Book" panose="020B0503020203020204" pitchFamily="34" charset="-78"/>
              <a:cs typeface="Avenir Book" panose="020B0503020203020204" pitchFamily="34" charset="-78"/>
            </a:endParaRPr>
          </a:p>
          <a:p>
            <a:pPr marL="228600" indent="0">
              <a:lnSpc>
                <a:spcPct val="107000"/>
              </a:lnSpc>
              <a:spcBef>
                <a:spcPts val="0"/>
              </a:spcBef>
              <a:buNone/>
            </a:pPr>
            <a:endParaRPr lang="en-ZA" sz="2400" kern="100" dirty="0">
              <a:effectLst/>
              <a:latin typeface="Avenir Book" panose="020B0503020203020204" pitchFamily="34" charset="-78"/>
              <a:ea typeface="Calibri" panose="020F0502020204030204" pitchFamily="34" charset="0"/>
              <a:cs typeface="Avenir Book" panose="020B0503020203020204" pitchFamily="34" charset="-78"/>
            </a:endParaRPr>
          </a:p>
        </p:txBody>
      </p:sp>
      <p:pic>
        <p:nvPicPr>
          <p:cNvPr id="2" name="Picture 1">
            <a:extLst>
              <a:ext uri="{FF2B5EF4-FFF2-40B4-BE49-F238E27FC236}">
                <a16:creationId xmlns:a16="http://schemas.microsoft.com/office/drawing/2014/main" id="{1B4F2BC3-E88C-93BC-26CE-95520C42FFF8}"/>
              </a:ext>
            </a:extLst>
          </p:cNvPr>
          <p:cNvPicPr>
            <a:picLocks noChangeAspect="1"/>
          </p:cNvPicPr>
          <p:nvPr/>
        </p:nvPicPr>
        <p:blipFill rotWithShape="1">
          <a:blip r:embed="rId2"/>
          <a:srcRect l="1" t="93604" r="859"/>
          <a:stretch/>
        </p:blipFill>
        <p:spPr>
          <a:xfrm>
            <a:off x="-1" y="6069205"/>
            <a:ext cx="12192001" cy="788796"/>
          </a:xfrm>
          <a:prstGeom prst="rect">
            <a:avLst/>
          </a:prstGeom>
        </p:spPr>
      </p:pic>
      <p:pic>
        <p:nvPicPr>
          <p:cNvPr id="3" name="Picture 2">
            <a:extLst>
              <a:ext uri="{FF2B5EF4-FFF2-40B4-BE49-F238E27FC236}">
                <a16:creationId xmlns:a16="http://schemas.microsoft.com/office/drawing/2014/main" id="{3A031DED-7C6D-0744-2FCD-77E9C15DE2CB}"/>
              </a:ext>
            </a:extLst>
          </p:cNvPr>
          <p:cNvPicPr>
            <a:picLocks noChangeAspect="1"/>
          </p:cNvPicPr>
          <p:nvPr/>
        </p:nvPicPr>
        <p:blipFill rotWithShape="1">
          <a:blip r:embed="rId3"/>
          <a:srcRect b="79603"/>
          <a:stretch/>
        </p:blipFill>
        <p:spPr>
          <a:xfrm>
            <a:off x="-17417" y="0"/>
            <a:ext cx="12209417" cy="788796"/>
          </a:xfrm>
          <a:prstGeom prst="rect">
            <a:avLst/>
          </a:prstGeom>
        </p:spPr>
      </p:pic>
      <p:sp>
        <p:nvSpPr>
          <p:cNvPr id="6" name="TextBox 5">
            <a:extLst>
              <a:ext uri="{FF2B5EF4-FFF2-40B4-BE49-F238E27FC236}">
                <a16:creationId xmlns:a16="http://schemas.microsoft.com/office/drawing/2014/main" id="{1F243649-31FC-3BF7-CB44-B9810199CDB2}"/>
              </a:ext>
            </a:extLst>
          </p:cNvPr>
          <p:cNvSpPr txBox="1"/>
          <p:nvPr/>
        </p:nvSpPr>
        <p:spPr>
          <a:xfrm>
            <a:off x="2983411" y="102010"/>
            <a:ext cx="6207760" cy="646331"/>
          </a:xfrm>
          <a:prstGeom prst="rect">
            <a:avLst/>
          </a:prstGeom>
          <a:noFill/>
        </p:spPr>
        <p:txBody>
          <a:bodyPr wrap="square">
            <a:spAutoFit/>
          </a:bodyPr>
          <a:lstStyle/>
          <a:p>
            <a:pPr algn="ctr"/>
            <a:r>
              <a:rPr lang="en-ZA" sz="3600" b="1" dirty="0">
                <a:latin typeface="Avenir Book" panose="020B0503020203020204" pitchFamily="34" charset="-78"/>
                <a:cs typeface="Avenir Book" panose="020B0503020203020204" pitchFamily="34" charset="-78"/>
              </a:rPr>
              <a:t>Benchmarking - Findings</a:t>
            </a:r>
          </a:p>
        </p:txBody>
      </p:sp>
    </p:spTree>
    <p:extLst>
      <p:ext uri="{BB962C8B-B14F-4D97-AF65-F5344CB8AC3E}">
        <p14:creationId xmlns:p14="http://schemas.microsoft.com/office/powerpoint/2010/main" val="1792988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D91AEE-1197-1588-8539-F714A9EB16B5}"/>
              </a:ext>
            </a:extLst>
          </p:cNvPr>
          <p:cNvSpPr>
            <a:spLocks noGrp="1"/>
          </p:cNvSpPr>
          <p:nvPr>
            <p:ph idx="1"/>
          </p:nvPr>
        </p:nvSpPr>
        <p:spPr>
          <a:xfrm>
            <a:off x="365760" y="985520"/>
            <a:ext cx="11297920" cy="5201920"/>
          </a:xfrm>
        </p:spPr>
        <p:txBody>
          <a:bodyPr>
            <a:normAutofit fontScale="70000" lnSpcReduction="20000"/>
          </a:bodyPr>
          <a:lstStyle/>
          <a:p>
            <a:pPr marL="0" indent="0" algn="just">
              <a:lnSpc>
                <a:spcPct val="110000"/>
              </a:lnSpc>
              <a:spcBef>
                <a:spcPts val="0"/>
              </a:spcBef>
              <a:spcAft>
                <a:spcPts val="800"/>
              </a:spcAft>
              <a:buNone/>
            </a:pPr>
            <a:r>
              <a:rPr lang="en-ZA" sz="2800" b="1" kern="0" dirty="0">
                <a:effectLst/>
                <a:latin typeface="Avenir Book" panose="020B0503020203020204" pitchFamily="34" charset="-78"/>
                <a:ea typeface="Times New Roman" panose="02020603050405020304" pitchFamily="18" charset="0"/>
                <a:cs typeface="Avenir Book" panose="020B0503020203020204" pitchFamily="34" charset="-78"/>
              </a:rPr>
              <a:t>POSTGRADUATE FUNDING AVAILABILITY</a:t>
            </a:r>
            <a:endParaRPr lang="en-ZA" sz="2800" dirty="0">
              <a:latin typeface="Avenir Book" panose="020B0503020203020204" pitchFamily="34" charset="-78"/>
              <a:ea typeface="Calibri" panose="020F0502020204030204" pitchFamily="34" charset="0"/>
              <a:cs typeface="Avenir Book" panose="020B0503020203020204" pitchFamily="34" charset="-78"/>
            </a:endParaRPr>
          </a:p>
          <a:p>
            <a:pPr algn="just">
              <a:lnSpc>
                <a:spcPct val="110000"/>
              </a:lnSpc>
              <a:spcBef>
                <a:spcPts val="0"/>
              </a:spcBef>
              <a:spcAft>
                <a:spcPts val="800"/>
              </a:spcAft>
            </a:pPr>
            <a:r>
              <a:rPr lang="en-ZA" sz="2800" dirty="0">
                <a:latin typeface="Avenir Book" panose="020B0503020203020204" pitchFamily="34" charset="-78"/>
                <a:ea typeface="Calibri" panose="020F0502020204030204" pitchFamily="34" charset="0"/>
                <a:cs typeface="Avenir Book" panose="020B0503020203020204" pitchFamily="34" charset="-78"/>
              </a:rPr>
              <a:t>A</a:t>
            </a:r>
            <a:r>
              <a:rPr lang="en-ZA" sz="2800" dirty="0">
                <a:effectLst/>
                <a:latin typeface="Avenir Book" panose="020B0503020203020204" pitchFamily="34" charset="-78"/>
                <a:ea typeface="Calibri" panose="020F0502020204030204" pitchFamily="34" charset="0"/>
                <a:cs typeface="Avenir Book" panose="020B0503020203020204" pitchFamily="34" charset="-78"/>
              </a:rPr>
              <a:t>ll participating universities noted a downward trend in PG funding in South Africa. </a:t>
            </a:r>
            <a:endParaRPr lang="en-ZA" sz="2800" dirty="0">
              <a:latin typeface="Avenir Book" panose="020B0503020203020204" pitchFamily="34" charset="-78"/>
              <a:ea typeface="Calibri" panose="020F0502020204030204" pitchFamily="34" charset="0"/>
              <a:cs typeface="Avenir Book" panose="020B0503020203020204" pitchFamily="34" charset="-78"/>
            </a:endParaRPr>
          </a:p>
          <a:p>
            <a:pPr algn="just">
              <a:lnSpc>
                <a:spcPct val="110000"/>
              </a:lnSpc>
              <a:spcBef>
                <a:spcPts val="0"/>
              </a:spcBef>
              <a:spcAft>
                <a:spcPts val="800"/>
              </a:spcAft>
            </a:pPr>
            <a:r>
              <a:rPr lang="en-ZA" sz="2800" dirty="0">
                <a:effectLst/>
                <a:latin typeface="Avenir Book" panose="020B0503020203020204" pitchFamily="34" charset="-78"/>
                <a:ea typeface="Calibri" panose="020F0502020204030204" pitchFamily="34" charset="0"/>
                <a:cs typeface="Avenir Book" panose="020B0503020203020204" pitchFamily="34" charset="-78"/>
              </a:rPr>
              <a:t>Six out of eight universities indicated that they guaranteed merit-based PG funding. </a:t>
            </a:r>
          </a:p>
          <a:p>
            <a:pPr algn="just">
              <a:lnSpc>
                <a:spcPct val="110000"/>
              </a:lnSpc>
              <a:spcBef>
                <a:spcPts val="0"/>
              </a:spcBef>
              <a:spcAft>
                <a:spcPts val="800"/>
              </a:spcAft>
            </a:pPr>
            <a:r>
              <a:rPr lang="en-ZA" sz="2800" dirty="0">
                <a:latin typeface="Avenir Book" panose="020B0503020203020204" pitchFamily="34" charset="-78"/>
                <a:ea typeface="Calibri" panose="020F0502020204030204" pitchFamily="34" charset="0"/>
                <a:cs typeface="Avenir Book" panose="020B0503020203020204" pitchFamily="34" charset="-78"/>
              </a:rPr>
              <a:t>Six</a:t>
            </a:r>
            <a:r>
              <a:rPr lang="en-ZA" sz="2800" dirty="0">
                <a:effectLst/>
                <a:latin typeface="Avenir Book" panose="020B0503020203020204" pitchFamily="34" charset="-78"/>
                <a:ea typeface="Calibri" panose="020F0502020204030204" pitchFamily="34" charset="0"/>
                <a:cs typeface="Avenir Book" panose="020B0503020203020204" pitchFamily="34" charset="-78"/>
              </a:rPr>
              <a:t> universities also stated that funding was only offered to students once they had enrolled at the university. UCT is the only institution that offers funding to students who have not yet registered.</a:t>
            </a:r>
          </a:p>
          <a:p>
            <a:pPr algn="just">
              <a:lnSpc>
                <a:spcPct val="110000"/>
              </a:lnSpc>
              <a:spcBef>
                <a:spcPts val="0"/>
              </a:spcBef>
              <a:spcAft>
                <a:spcPts val="800"/>
              </a:spcAft>
            </a:pPr>
            <a:r>
              <a:rPr lang="en-ZA" dirty="0">
                <a:latin typeface="Avenir Book" panose="020B0503020203020204" pitchFamily="34" charset="-78"/>
                <a:ea typeface="Calibri" panose="020F0502020204030204" pitchFamily="34" charset="0"/>
                <a:cs typeface="Avenir Book" panose="020B0503020203020204" pitchFamily="34" charset="-78"/>
              </a:rPr>
              <a:t>RU </a:t>
            </a:r>
            <a:r>
              <a:rPr lang="en-ZA" sz="2800" dirty="0">
                <a:effectLst/>
                <a:latin typeface="Avenir Book" panose="020B0503020203020204" pitchFamily="34" charset="-78"/>
                <a:ea typeface="Calibri" panose="020F0502020204030204" pitchFamily="34" charset="0"/>
                <a:cs typeface="Avenir Book" panose="020B0503020203020204" pitchFamily="34" charset="-78"/>
              </a:rPr>
              <a:t>indicated that, in addition to available bursaries and scholarships, they also fund PG students through supervisor-linked scholarships</a:t>
            </a:r>
          </a:p>
          <a:p>
            <a:pPr algn="just">
              <a:lnSpc>
                <a:spcPct val="110000"/>
              </a:lnSpc>
              <a:spcBef>
                <a:spcPts val="0"/>
              </a:spcBef>
              <a:spcAft>
                <a:spcPts val="800"/>
              </a:spcAft>
            </a:pPr>
            <a:r>
              <a:rPr lang="en-ZA" sz="2800" dirty="0">
                <a:effectLst/>
                <a:latin typeface="Avenir Book" panose="020B0503020203020204" pitchFamily="34" charset="-78"/>
                <a:ea typeface="Calibri" panose="020F0502020204030204" pitchFamily="34" charset="0"/>
                <a:cs typeface="Avenir Book" panose="020B0503020203020204" pitchFamily="34" charset="-78"/>
              </a:rPr>
              <a:t>UFH waivers tuition fees for M&amp;D candidates and relies on supervisor-linked scholarships.</a:t>
            </a:r>
          </a:p>
          <a:p>
            <a:pPr algn="just">
              <a:lnSpc>
                <a:spcPct val="110000"/>
              </a:lnSpc>
              <a:spcBef>
                <a:spcPts val="0"/>
              </a:spcBef>
              <a:spcAft>
                <a:spcPts val="800"/>
              </a:spcAft>
            </a:pPr>
            <a:endParaRPr lang="en-ZA" sz="2800" dirty="0">
              <a:latin typeface="Avenir Book" panose="020B0503020203020204" pitchFamily="34" charset="-78"/>
              <a:ea typeface="Calibri" panose="020F0502020204030204" pitchFamily="34" charset="0"/>
              <a:cs typeface="Avenir Book" panose="020B0503020203020204" pitchFamily="34" charset="-78"/>
            </a:endParaRPr>
          </a:p>
          <a:p>
            <a:pPr marL="0" indent="0" algn="just">
              <a:lnSpc>
                <a:spcPct val="110000"/>
              </a:lnSpc>
              <a:spcBef>
                <a:spcPts val="0"/>
              </a:spcBef>
              <a:spcAft>
                <a:spcPts val="800"/>
              </a:spcAft>
              <a:buNone/>
            </a:pPr>
            <a:r>
              <a:rPr lang="en-ZA" sz="2800" b="1" kern="0" dirty="0">
                <a:effectLst/>
                <a:latin typeface="Avenir Book" panose="020B0503020203020204" pitchFamily="34" charset="-78"/>
                <a:ea typeface="Times New Roman" panose="02020603050405020304" pitchFamily="18" charset="0"/>
                <a:cs typeface="Avenir Book" panose="020B0503020203020204" pitchFamily="34" charset="-78"/>
              </a:rPr>
              <a:t>POSTGRADUATE SUPPORT SERVICES </a:t>
            </a:r>
          </a:p>
          <a:p>
            <a:pPr>
              <a:lnSpc>
                <a:spcPct val="110000"/>
              </a:lnSpc>
              <a:spcBef>
                <a:spcPts val="0"/>
              </a:spcBef>
            </a:pPr>
            <a:r>
              <a:rPr lang="en-ZA" sz="2800" dirty="0">
                <a:effectLst/>
                <a:latin typeface="Avenir Book" panose="020B0503020203020204" pitchFamily="34" charset="-78"/>
                <a:ea typeface="Calibri" panose="020F0502020204030204" pitchFamily="34" charset="0"/>
                <a:cs typeface="Avenir Book" panose="020B0503020203020204" pitchFamily="34" charset="-78"/>
              </a:rPr>
              <a:t>Six universities had PG centres that offer a myriad of services such as funding, academic writing and support, counselling, research data management, research skills development, certified short courses, qualitative and quantitative data handling and analysis training, and writing retreats, amongst other things. </a:t>
            </a:r>
            <a:endParaRPr lang="en-ZA" sz="2800" kern="100" dirty="0">
              <a:effectLst/>
              <a:latin typeface="Avenir Book" panose="020B0503020203020204" pitchFamily="34" charset="-78"/>
              <a:ea typeface="Calibri" panose="020F0502020204030204" pitchFamily="34" charset="0"/>
              <a:cs typeface="Avenir Book" panose="020B0503020203020204" pitchFamily="34" charset="-78"/>
            </a:endParaRPr>
          </a:p>
        </p:txBody>
      </p:sp>
      <p:pic>
        <p:nvPicPr>
          <p:cNvPr id="4" name="Picture 3">
            <a:extLst>
              <a:ext uri="{FF2B5EF4-FFF2-40B4-BE49-F238E27FC236}">
                <a16:creationId xmlns:a16="http://schemas.microsoft.com/office/drawing/2014/main" id="{D6A3DBD6-7FA5-F457-52EA-0AEE9D6E6A47}"/>
              </a:ext>
            </a:extLst>
          </p:cNvPr>
          <p:cNvPicPr>
            <a:picLocks noChangeAspect="1"/>
          </p:cNvPicPr>
          <p:nvPr/>
        </p:nvPicPr>
        <p:blipFill rotWithShape="1">
          <a:blip r:embed="rId2"/>
          <a:srcRect b="79603"/>
          <a:stretch/>
        </p:blipFill>
        <p:spPr>
          <a:xfrm>
            <a:off x="-17417" y="0"/>
            <a:ext cx="12209417" cy="788796"/>
          </a:xfrm>
          <a:prstGeom prst="rect">
            <a:avLst/>
          </a:prstGeom>
        </p:spPr>
      </p:pic>
      <p:sp>
        <p:nvSpPr>
          <p:cNvPr id="5" name="TextBox 4">
            <a:extLst>
              <a:ext uri="{FF2B5EF4-FFF2-40B4-BE49-F238E27FC236}">
                <a16:creationId xmlns:a16="http://schemas.microsoft.com/office/drawing/2014/main" id="{C8D2BA0E-BC64-336E-F70A-8999757A268E}"/>
              </a:ext>
            </a:extLst>
          </p:cNvPr>
          <p:cNvSpPr txBox="1"/>
          <p:nvPr/>
        </p:nvSpPr>
        <p:spPr>
          <a:xfrm>
            <a:off x="2983411" y="102010"/>
            <a:ext cx="6207760" cy="646331"/>
          </a:xfrm>
          <a:prstGeom prst="rect">
            <a:avLst/>
          </a:prstGeom>
          <a:noFill/>
        </p:spPr>
        <p:txBody>
          <a:bodyPr wrap="square">
            <a:spAutoFit/>
          </a:bodyPr>
          <a:lstStyle/>
          <a:p>
            <a:pPr algn="ctr"/>
            <a:r>
              <a:rPr lang="en-ZA" sz="3600" b="1" dirty="0">
                <a:latin typeface="Avenir Book" panose="020B0503020203020204" pitchFamily="34" charset="-78"/>
                <a:cs typeface="Avenir Book" panose="020B0503020203020204" pitchFamily="34" charset="-78"/>
              </a:rPr>
              <a:t>Benchmarking - Findings</a:t>
            </a:r>
          </a:p>
        </p:txBody>
      </p:sp>
      <p:pic>
        <p:nvPicPr>
          <p:cNvPr id="6" name="Picture 5">
            <a:extLst>
              <a:ext uri="{FF2B5EF4-FFF2-40B4-BE49-F238E27FC236}">
                <a16:creationId xmlns:a16="http://schemas.microsoft.com/office/drawing/2014/main" id="{FD888319-94FA-644E-EC3C-C124413FBD38}"/>
              </a:ext>
            </a:extLst>
          </p:cNvPr>
          <p:cNvPicPr>
            <a:picLocks noChangeAspect="1"/>
          </p:cNvPicPr>
          <p:nvPr/>
        </p:nvPicPr>
        <p:blipFill rotWithShape="1">
          <a:blip r:embed="rId3"/>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775604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DD34E1-D376-D82C-965B-99C12097B7CB}"/>
              </a:ext>
            </a:extLst>
          </p:cNvPr>
          <p:cNvSpPr>
            <a:spLocks noGrp="1"/>
          </p:cNvSpPr>
          <p:nvPr>
            <p:ph idx="1"/>
          </p:nvPr>
        </p:nvSpPr>
        <p:spPr>
          <a:xfrm>
            <a:off x="345440" y="883920"/>
            <a:ext cx="11511280" cy="5426075"/>
          </a:xfrm>
        </p:spPr>
        <p:txBody>
          <a:bodyPr>
            <a:normAutofit lnSpcReduction="10000"/>
          </a:bodyPr>
          <a:lstStyle/>
          <a:p>
            <a:pPr marL="0" indent="0" algn="just">
              <a:spcBef>
                <a:spcPts val="0"/>
              </a:spcBef>
              <a:buNone/>
            </a:pPr>
            <a:r>
              <a:rPr lang="en-ZA" sz="2400" b="1" kern="0" dirty="0">
                <a:effectLst/>
                <a:latin typeface="Avenir Book" panose="020B0503020203020204" pitchFamily="34" charset="-78"/>
                <a:ea typeface="Times New Roman" panose="02020603050405020304" pitchFamily="18" charset="0"/>
                <a:cs typeface="Avenir Book" panose="020B0503020203020204" pitchFamily="34" charset="-78"/>
              </a:rPr>
              <a:t>CHALLENGES IN RECRUITING AND RETAINING POSTGRADUATE STUDENTS</a:t>
            </a:r>
          </a:p>
          <a:p>
            <a:pPr marL="0" indent="0" algn="just">
              <a:spcBef>
                <a:spcPts val="0"/>
              </a:spcBef>
              <a:buNone/>
            </a:pPr>
            <a:endParaRPr lang="en-ZA" sz="2400" b="1" kern="0" dirty="0">
              <a:effectLst/>
              <a:latin typeface="Avenir Book" panose="020B0503020203020204" pitchFamily="34" charset="-78"/>
              <a:ea typeface="Times New Roman" panose="02020603050405020304" pitchFamily="18" charset="0"/>
              <a:cs typeface="Avenir Book" panose="020B0503020203020204" pitchFamily="34" charset="-78"/>
            </a:endParaRPr>
          </a:p>
          <a:p>
            <a:pPr algn="just">
              <a:lnSpc>
                <a:spcPct val="100000"/>
              </a:lnSpc>
              <a:spcBef>
                <a:spcPts val="0"/>
              </a:spcBef>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Limited/diminishing funding was the top challenge indicated by all universities.</a:t>
            </a:r>
          </a:p>
          <a:p>
            <a:pPr algn="just">
              <a:lnSpc>
                <a:spcPct val="100000"/>
              </a:lnSpc>
              <a:spcBef>
                <a:spcPts val="0"/>
              </a:spcBef>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UP </a:t>
            </a:r>
            <a:r>
              <a:rPr lang="en-ZA" sz="2400" kern="100" dirty="0">
                <a:latin typeface="Avenir Book" panose="020B0503020203020204" pitchFamily="34" charset="-78"/>
                <a:ea typeface="Calibri" panose="020F0502020204030204" pitchFamily="34" charset="0"/>
                <a:cs typeface="Avenir Book" panose="020B0503020203020204" pitchFamily="34" charset="-78"/>
              </a:rPr>
              <a:t>mentioned </a:t>
            </a: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that </a:t>
            </a:r>
            <a:r>
              <a:rPr lang="en-ZA" sz="2400" i="1" kern="100" dirty="0">
                <a:effectLst/>
                <a:latin typeface="Avenir Book" panose="020B0503020203020204" pitchFamily="34" charset="-78"/>
                <a:ea typeface="Calibri" panose="020F0502020204030204" pitchFamily="34" charset="0"/>
                <a:cs typeface="Avenir Book" panose="020B0503020203020204" pitchFamily="34" charset="-78"/>
              </a:rPr>
              <a:t>“diminishing research funding, supervisory capacity, immigration challenges, and delays with SAQA verification and completion times”</a:t>
            </a: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 are some of the issues.</a:t>
            </a:r>
          </a:p>
          <a:p>
            <a:pPr algn="just">
              <a:lnSpc>
                <a:spcPct val="100000"/>
              </a:lnSpc>
              <a:spcBef>
                <a:spcPts val="0"/>
              </a:spcBef>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UJ stated that students prefer to attend HEIs that offer bigger bursaries, so the lack of resources also plays a role and “…</a:t>
            </a:r>
            <a:r>
              <a:rPr lang="en-ZA" sz="2400" i="1" kern="100" dirty="0">
                <a:effectLst/>
                <a:latin typeface="Avenir Book" panose="020B0503020203020204" pitchFamily="34" charset="-78"/>
                <a:ea typeface="Calibri" panose="020F0502020204030204" pitchFamily="34" charset="0"/>
                <a:cs typeface="Avenir Book" panose="020B0503020203020204" pitchFamily="34" charset="-78"/>
              </a:rPr>
              <a:t>limits the recruitment numbers</a:t>
            </a:r>
            <a:r>
              <a:rPr lang="en-ZA" sz="2400" i="1" kern="100" dirty="0">
                <a:latin typeface="Avenir Book" panose="020B0503020203020204" pitchFamily="34" charset="-78"/>
                <a:ea typeface="Calibri" panose="020F0502020204030204" pitchFamily="34" charset="0"/>
                <a:cs typeface="Avenir Book" panose="020B0503020203020204" pitchFamily="34" charset="-78"/>
              </a:rPr>
              <a:t>.”</a:t>
            </a:r>
            <a:endParaRPr lang="en-ZA" sz="2400" kern="100" dirty="0">
              <a:effectLst/>
              <a:latin typeface="Avenir Book" panose="020B0503020203020204" pitchFamily="34" charset="-78"/>
              <a:ea typeface="Calibri" panose="020F0502020204030204" pitchFamily="34" charset="0"/>
              <a:cs typeface="Avenir Book" panose="020B0503020203020204" pitchFamily="34" charset="-78"/>
            </a:endParaRPr>
          </a:p>
          <a:p>
            <a:pPr algn="just">
              <a:lnSpc>
                <a:spcPct val="100000"/>
              </a:lnSpc>
              <a:spcBef>
                <a:spcPts val="0"/>
              </a:spcBef>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UL listed the following challenges: </a:t>
            </a:r>
          </a:p>
          <a:p>
            <a:pPr lvl="1" algn="just">
              <a:lnSpc>
                <a:spcPct val="100000"/>
              </a:lnSpc>
              <a:spcBef>
                <a:spcPts val="0"/>
              </a:spcBef>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Limited postgraduate scholarships available</a:t>
            </a:r>
          </a:p>
          <a:p>
            <a:pPr lvl="1" algn="just">
              <a:lnSpc>
                <a:spcPct val="100000"/>
              </a:lnSpc>
              <a:spcBef>
                <a:spcPts val="0"/>
              </a:spcBef>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Not responding to applications timeously</a:t>
            </a:r>
          </a:p>
          <a:p>
            <a:pPr lvl="1" algn="just">
              <a:lnSpc>
                <a:spcPct val="100000"/>
              </a:lnSpc>
              <a:spcBef>
                <a:spcPts val="0"/>
              </a:spcBef>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International students have issues with work permits/visas</a:t>
            </a:r>
          </a:p>
          <a:p>
            <a:pPr lvl="1" algn="just">
              <a:lnSpc>
                <a:spcPct val="100000"/>
              </a:lnSpc>
              <a:spcBef>
                <a:spcPts val="0"/>
              </a:spcBef>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Supervisory capacity</a:t>
            </a:r>
          </a:p>
          <a:p>
            <a:pPr lvl="1" algn="just">
              <a:lnSpc>
                <a:spcPct val="100000"/>
              </a:lnSpc>
              <a:spcBef>
                <a:spcPts val="0"/>
              </a:spcBef>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Many students do not meet the admissions requirements</a:t>
            </a:r>
          </a:p>
          <a:p>
            <a:pPr lvl="1" algn="just">
              <a:lnSpc>
                <a:spcPct val="100000"/>
              </a:lnSpc>
              <a:spcBef>
                <a:spcPts val="0"/>
              </a:spcBef>
            </a:pPr>
            <a:r>
              <a:rPr lang="en-ZA" sz="2000" kern="100" dirty="0">
                <a:effectLst/>
                <a:latin typeface="Avenir Book" panose="020B0503020203020204" pitchFamily="34" charset="-78"/>
                <a:ea typeface="Calibri" panose="020F0502020204030204" pitchFamily="34" charset="0"/>
                <a:cs typeface="Avenir Book" panose="020B0503020203020204" pitchFamily="34" charset="-78"/>
              </a:rPr>
              <a:t>Proposal development takes a long time</a:t>
            </a:r>
          </a:p>
          <a:p>
            <a:pPr marL="0" indent="0">
              <a:spcBef>
                <a:spcPts val="0"/>
              </a:spcBef>
              <a:buNone/>
            </a:pPr>
            <a:endParaRPr lang="en-ZA" sz="2400" dirty="0">
              <a:latin typeface="Avenir Book" panose="020B0503020203020204" pitchFamily="34" charset="-78"/>
              <a:cs typeface="Avenir Book" panose="020B0503020203020204" pitchFamily="34" charset="-78"/>
            </a:endParaRPr>
          </a:p>
        </p:txBody>
      </p:sp>
      <p:pic>
        <p:nvPicPr>
          <p:cNvPr id="4" name="Picture 3">
            <a:extLst>
              <a:ext uri="{FF2B5EF4-FFF2-40B4-BE49-F238E27FC236}">
                <a16:creationId xmlns:a16="http://schemas.microsoft.com/office/drawing/2014/main" id="{6943AE94-1632-0134-53E2-8B787E3178A7}"/>
              </a:ext>
            </a:extLst>
          </p:cNvPr>
          <p:cNvPicPr>
            <a:picLocks noChangeAspect="1"/>
          </p:cNvPicPr>
          <p:nvPr/>
        </p:nvPicPr>
        <p:blipFill rotWithShape="1">
          <a:blip r:embed="rId2"/>
          <a:srcRect b="79603"/>
          <a:stretch/>
        </p:blipFill>
        <p:spPr>
          <a:xfrm>
            <a:off x="-17417" y="0"/>
            <a:ext cx="12209417" cy="788796"/>
          </a:xfrm>
          <a:prstGeom prst="rect">
            <a:avLst/>
          </a:prstGeom>
        </p:spPr>
      </p:pic>
      <p:sp>
        <p:nvSpPr>
          <p:cNvPr id="7" name="Title 1">
            <a:extLst>
              <a:ext uri="{FF2B5EF4-FFF2-40B4-BE49-F238E27FC236}">
                <a16:creationId xmlns:a16="http://schemas.microsoft.com/office/drawing/2014/main" id="{B67CF24F-C346-4FE2-E304-712CFEB84389}"/>
              </a:ext>
            </a:extLst>
          </p:cNvPr>
          <p:cNvSpPr txBox="1">
            <a:spLocks/>
          </p:cNvSpPr>
          <p:nvPr/>
        </p:nvSpPr>
        <p:spPr>
          <a:xfrm>
            <a:off x="829491" y="1"/>
            <a:ext cx="10515600" cy="7887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4000" b="1" dirty="0"/>
              <a:t>Benchmarking - Findings</a:t>
            </a:r>
          </a:p>
        </p:txBody>
      </p:sp>
      <p:pic>
        <p:nvPicPr>
          <p:cNvPr id="8" name="Picture 7">
            <a:extLst>
              <a:ext uri="{FF2B5EF4-FFF2-40B4-BE49-F238E27FC236}">
                <a16:creationId xmlns:a16="http://schemas.microsoft.com/office/drawing/2014/main" id="{1DFBCC87-F1A4-950B-12B5-0E5220BE0FDF}"/>
              </a:ext>
            </a:extLst>
          </p:cNvPr>
          <p:cNvPicPr>
            <a:picLocks noChangeAspect="1"/>
          </p:cNvPicPr>
          <p:nvPr/>
        </p:nvPicPr>
        <p:blipFill rotWithShape="1">
          <a:blip r:embed="rId3"/>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1527756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606000" y="1080005"/>
            <a:ext cx="10980000" cy="4989200"/>
          </a:xfrm>
          <a:solidFill>
            <a:schemeClr val="bg1"/>
          </a:solidFill>
        </p:spPr>
        <p:txBody>
          <a:bodyPr>
            <a:normAutofit fontScale="92500" lnSpcReduction="20000"/>
          </a:bodyPr>
          <a:lstStyle/>
          <a:p>
            <a:pPr marL="0" indent="0" algn="just">
              <a:lnSpc>
                <a:spcPct val="100000"/>
              </a:lnSpc>
              <a:spcAft>
                <a:spcPts val="800"/>
              </a:spcAft>
              <a:buNone/>
            </a:pPr>
            <a:r>
              <a:rPr lang="en-ZA" sz="2400" b="1" kern="0" dirty="0">
                <a:effectLst/>
                <a:latin typeface="Avenir Book" panose="020B0503020203020204" pitchFamily="34" charset="-78"/>
                <a:ea typeface="Times New Roman" panose="02020603050405020304" pitchFamily="18" charset="0"/>
                <a:cs typeface="Avenir Book" panose="020B0503020203020204" pitchFamily="34" charset="-78"/>
              </a:rPr>
              <a:t>SUCCESSES IN RECRUITING AND RETAINING POSTGRADUATE STUDENTS</a:t>
            </a:r>
          </a:p>
          <a:p>
            <a:pPr algn="just">
              <a:lnSpc>
                <a:spcPct val="100000"/>
              </a:lnSpc>
              <a:spcAft>
                <a:spcPts val="800"/>
              </a:spcAft>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The five responding institutions </a:t>
            </a:r>
            <a:r>
              <a:rPr lang="en-ZA" sz="2400" dirty="0">
                <a:effectLst/>
                <a:latin typeface="Avenir Book" panose="020B0503020203020204" pitchFamily="34" charset="-78"/>
                <a:ea typeface="Calibri" panose="020F0502020204030204" pitchFamily="34" charset="0"/>
                <a:cs typeface="Avenir Book" panose="020B0503020203020204" pitchFamily="34" charset="-78"/>
              </a:rPr>
              <a:t>stated that recruitment was the purview of faculties and the Marketing department. </a:t>
            </a:r>
          </a:p>
          <a:p>
            <a:pPr algn="just">
              <a:lnSpc>
                <a:spcPct val="100000"/>
              </a:lnSpc>
              <a:spcAft>
                <a:spcPts val="800"/>
              </a:spcAft>
            </a:pPr>
            <a:r>
              <a:rPr lang="en-ZA" sz="2400" dirty="0">
                <a:latin typeface="Avenir Book" panose="020B0503020203020204" pitchFamily="34" charset="-78"/>
                <a:ea typeface="Calibri" panose="020F0502020204030204" pitchFamily="34" charset="0"/>
                <a:cs typeface="Avenir Book" panose="020B0503020203020204" pitchFamily="34" charset="-78"/>
              </a:rPr>
              <a:t>Those universities with more funding have the edge.</a:t>
            </a:r>
            <a:endParaRPr lang="en-ZA" sz="2400" kern="100" dirty="0">
              <a:effectLst/>
              <a:latin typeface="Avenir Book" panose="020B0503020203020204" pitchFamily="34" charset="-78"/>
              <a:ea typeface="Calibri" panose="020F0502020204030204" pitchFamily="34" charset="0"/>
              <a:cs typeface="Avenir Book" panose="020B0503020203020204" pitchFamily="34" charset="-78"/>
            </a:endParaRPr>
          </a:p>
          <a:p>
            <a:pPr algn="just">
              <a:lnSpc>
                <a:spcPct val="100000"/>
              </a:lnSpc>
              <a:spcAft>
                <a:spcPts val="800"/>
              </a:spcAft>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UWC stated that institutional reputation and low tuition fees are key to attracting PG students. </a:t>
            </a:r>
          </a:p>
          <a:p>
            <a:pPr algn="just">
              <a:lnSpc>
                <a:spcPct val="100000"/>
              </a:lnSpc>
              <a:spcAft>
                <a:spcPts val="800"/>
              </a:spcAft>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UJ and UL focus on their senior UG students as a pool to recruit PG students.</a:t>
            </a:r>
            <a:r>
              <a:rPr lang="en-ZA" sz="2400" kern="100" dirty="0">
                <a:latin typeface="Avenir Book" panose="020B0503020203020204" pitchFamily="34" charset="-78"/>
                <a:ea typeface="Calibri" panose="020F0502020204030204" pitchFamily="34" charset="0"/>
                <a:cs typeface="Avenir Book" panose="020B0503020203020204" pitchFamily="34" charset="-78"/>
              </a:rPr>
              <a:t> </a:t>
            </a:r>
          </a:p>
          <a:p>
            <a:pPr algn="just">
              <a:lnSpc>
                <a:spcPct val="100000"/>
              </a:lnSpc>
              <a:spcAft>
                <a:spcPts val="800"/>
              </a:spcAft>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RU credits its wide offering of excellent PG student support as a critical success factor in attracting and retaining PG students</a:t>
            </a:r>
            <a:r>
              <a:rPr lang="en-ZA" kern="100" dirty="0">
                <a:effectLst/>
                <a:latin typeface="Avenir Book" panose="020B0503020203020204" pitchFamily="34" charset="-78"/>
                <a:ea typeface="Calibri" panose="020F0502020204030204" pitchFamily="34" charset="0"/>
                <a:cs typeface="Avenir Book" panose="020B0503020203020204" pitchFamily="34" charset="-78"/>
              </a:rPr>
              <a:t>. </a:t>
            </a:r>
          </a:p>
          <a:p>
            <a:pPr algn="just">
              <a:lnSpc>
                <a:spcPct val="100000"/>
              </a:lnSpc>
              <a:spcAft>
                <a:spcPts val="800"/>
              </a:spcAft>
            </a:pP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Some universities stated that in the absence of institutional PG recruitment strategies, departments/academics/grant holders/supervisors attract or recruit their PG students as needed.</a:t>
            </a:r>
            <a:endParaRPr lang="en-ZA" sz="1050" kern="100" dirty="0">
              <a:effectLst/>
              <a:latin typeface="Avenir Book" panose="020B0503020203020204" pitchFamily="34" charset="-78"/>
              <a:ea typeface="Calibri" panose="020F0502020204030204" pitchFamily="34" charset="0"/>
              <a:cs typeface="Avenir Book" panose="020B0503020203020204" pitchFamily="34" charset="-78"/>
            </a:endParaRPr>
          </a:p>
          <a:p>
            <a:pPr marL="0" indent="0" algn="just">
              <a:lnSpc>
                <a:spcPct val="100000"/>
              </a:lnSpc>
              <a:spcAft>
                <a:spcPts val="800"/>
              </a:spcAft>
              <a:buNone/>
            </a:pPr>
            <a:endParaRPr lang="en-ZA" sz="2400" kern="100" dirty="0">
              <a:effectLst/>
              <a:latin typeface="Avenir Book" panose="020B0503020203020204" pitchFamily="34" charset="-78"/>
              <a:ea typeface="Calibri" panose="020F0502020204030204" pitchFamily="34" charset="0"/>
              <a:cs typeface="Avenir Book" panose="020B0503020203020204" pitchFamily="34" charset="-78"/>
            </a:endParaRPr>
          </a:p>
        </p:txBody>
      </p:sp>
      <p:pic>
        <p:nvPicPr>
          <p:cNvPr id="2" name="Picture 1">
            <a:extLst>
              <a:ext uri="{FF2B5EF4-FFF2-40B4-BE49-F238E27FC236}">
                <a16:creationId xmlns:a16="http://schemas.microsoft.com/office/drawing/2014/main" id="{97925970-41F9-B17C-6F66-5C763E5F97C7}"/>
              </a:ext>
            </a:extLst>
          </p:cNvPr>
          <p:cNvPicPr>
            <a:picLocks noChangeAspect="1"/>
          </p:cNvPicPr>
          <p:nvPr/>
        </p:nvPicPr>
        <p:blipFill rotWithShape="1">
          <a:blip r:embed="rId2"/>
          <a:srcRect b="79603"/>
          <a:stretch/>
        </p:blipFill>
        <p:spPr>
          <a:xfrm>
            <a:off x="-17417" y="0"/>
            <a:ext cx="12209417" cy="788796"/>
          </a:xfrm>
          <a:prstGeom prst="rect">
            <a:avLst/>
          </a:prstGeom>
        </p:spPr>
      </p:pic>
      <p:sp>
        <p:nvSpPr>
          <p:cNvPr id="5" name="TextBox 4">
            <a:extLst>
              <a:ext uri="{FF2B5EF4-FFF2-40B4-BE49-F238E27FC236}">
                <a16:creationId xmlns:a16="http://schemas.microsoft.com/office/drawing/2014/main" id="{610945DA-A468-9A5E-50E0-0B085D648864}"/>
              </a:ext>
            </a:extLst>
          </p:cNvPr>
          <p:cNvSpPr txBox="1"/>
          <p:nvPr/>
        </p:nvSpPr>
        <p:spPr>
          <a:xfrm>
            <a:off x="2829560" y="71232"/>
            <a:ext cx="6207760" cy="646331"/>
          </a:xfrm>
          <a:prstGeom prst="rect">
            <a:avLst/>
          </a:prstGeom>
          <a:noFill/>
        </p:spPr>
        <p:txBody>
          <a:bodyPr wrap="square">
            <a:spAutoFit/>
          </a:bodyPr>
          <a:lstStyle/>
          <a:p>
            <a:pPr algn="ctr"/>
            <a:r>
              <a:rPr lang="en-ZA" sz="3600" b="1" dirty="0">
                <a:latin typeface="Avenir Book" panose="020B0503020203020204" pitchFamily="34" charset="-78"/>
                <a:cs typeface="Avenir Book" panose="020B0503020203020204" pitchFamily="34" charset="-78"/>
              </a:rPr>
              <a:t>Benchmarking - Findings</a:t>
            </a:r>
          </a:p>
        </p:txBody>
      </p:sp>
      <p:pic>
        <p:nvPicPr>
          <p:cNvPr id="6" name="Picture 5">
            <a:extLst>
              <a:ext uri="{FF2B5EF4-FFF2-40B4-BE49-F238E27FC236}">
                <a16:creationId xmlns:a16="http://schemas.microsoft.com/office/drawing/2014/main" id="{7097412E-772A-0437-6488-7B71C8E73FD9}"/>
              </a:ext>
            </a:extLst>
          </p:cNvPr>
          <p:cNvPicPr>
            <a:picLocks noChangeAspect="1"/>
          </p:cNvPicPr>
          <p:nvPr/>
        </p:nvPicPr>
        <p:blipFill rotWithShape="1">
          <a:blip r:embed="rId3"/>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1698429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431388" y="1039471"/>
            <a:ext cx="11311806" cy="5535892"/>
          </a:xfrm>
        </p:spPr>
        <p:txBody>
          <a:bodyPr>
            <a:normAutofit/>
          </a:bodyPr>
          <a:lstStyle/>
          <a:p>
            <a:pPr marL="342900" lvl="0" indent="-342900" algn="just">
              <a:lnSpc>
                <a:spcPct val="80000"/>
              </a:lnSpc>
              <a:buFont typeface="Symbol" panose="05050102010706020507" pitchFamily="18" charset="2"/>
              <a:buChar char=""/>
            </a:pPr>
            <a:r>
              <a:rPr lang="en-ZA" sz="1800" kern="100" dirty="0">
                <a:latin typeface="Avenir Book" panose="020B0503020203020204" pitchFamily="34" charset="-78"/>
                <a:ea typeface="Calibri" panose="020F0502020204030204" pitchFamily="34" charset="0"/>
                <a:cs typeface="Avenir Book" panose="020B0503020203020204" pitchFamily="34" charset="-78"/>
              </a:rPr>
              <a:t>Develop a</a:t>
            </a: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 strategy aimed at recruiting and retaining PG students.</a:t>
            </a:r>
          </a:p>
          <a:p>
            <a:pPr marL="342900" lvl="0" indent="-342900" algn="just">
              <a:lnSpc>
                <a:spcPct val="80000"/>
              </a:lnSpc>
              <a:buFont typeface="Symbol" panose="05050102010706020507" pitchFamily="18" charset="2"/>
              <a:buChar char=""/>
            </a:pPr>
            <a:r>
              <a:rPr lang="en-ZA" sz="1800" kern="100" dirty="0">
                <a:latin typeface="Avenir Book" panose="020B0503020203020204" pitchFamily="34" charset="-78"/>
                <a:ea typeface="Calibri" panose="020F0502020204030204" pitchFamily="34" charset="0"/>
                <a:cs typeface="Avenir Book" panose="020B0503020203020204" pitchFamily="34" charset="-78"/>
              </a:rPr>
              <a:t>P</a:t>
            </a: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rioritise the mobilisation of </a:t>
            </a:r>
            <a:r>
              <a:rPr lang="en-ZA" sz="1800" kern="100" dirty="0">
                <a:latin typeface="Avenir Book" panose="020B0503020203020204" pitchFamily="34" charset="-78"/>
                <a:ea typeface="Calibri" panose="020F0502020204030204" pitchFamily="34" charset="0"/>
                <a:cs typeface="Avenir Book" panose="020B0503020203020204" pitchFamily="34" charset="-78"/>
              </a:rPr>
              <a:t>PG</a:t>
            </a: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 funding and widen the reach for international funding. </a:t>
            </a:r>
          </a:p>
          <a:p>
            <a:pPr marL="342900" lvl="0" indent="-342900" algn="just">
              <a:lnSpc>
                <a:spcPct val="80000"/>
              </a:lnSpc>
              <a:buFont typeface="Symbol" panose="05050102010706020507" pitchFamily="18" charset="2"/>
              <a:buChar char=""/>
            </a:pP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Assess whether to offer an application fee waiver or offer bursaries and scholarships to PG students who have not yet registered.</a:t>
            </a:r>
          </a:p>
          <a:p>
            <a:pPr marL="342900" lvl="0" indent="-342900">
              <a:lnSpc>
                <a:spcPct val="80000"/>
              </a:lnSpc>
              <a:buFont typeface="Symbol" panose="05050102010706020507" pitchFamily="18" charset="2"/>
              <a:buChar char=""/>
            </a:pP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Expand and deepen national awareness of the University brand, location, and academic offerings through marketing and outreach, including using current PG students and alumni as ambassadors. </a:t>
            </a:r>
          </a:p>
          <a:p>
            <a:pPr marL="342900" lvl="0" indent="-342900">
              <a:lnSpc>
                <a:spcPct val="80000"/>
              </a:lnSpc>
              <a:buFont typeface="Symbol" panose="05050102010706020507" pitchFamily="18" charset="2"/>
              <a:buChar char=""/>
            </a:pPr>
            <a:r>
              <a:rPr lang="en-ZA" sz="1800" kern="100" dirty="0">
                <a:latin typeface="Avenir Book" panose="020B0503020203020204" pitchFamily="34" charset="-78"/>
                <a:ea typeface="Calibri" panose="020F0502020204030204" pitchFamily="34" charset="0"/>
                <a:cs typeface="Avenir Book" panose="020B0503020203020204" pitchFamily="34" charset="-78"/>
              </a:rPr>
              <a:t>Develop, implement, and monitor a</a:t>
            </a: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 targeted marketing and outreach strategy to international PG students. </a:t>
            </a:r>
          </a:p>
          <a:p>
            <a:pPr marL="342900" lvl="0" indent="-342900">
              <a:lnSpc>
                <a:spcPct val="80000"/>
              </a:lnSpc>
              <a:buFont typeface="Symbol" panose="05050102010706020507" pitchFamily="18" charset="2"/>
              <a:buChar char=""/>
            </a:pP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Be deliberate in </a:t>
            </a:r>
            <a:r>
              <a:rPr lang="en-ZA" sz="1800" kern="100" dirty="0">
                <a:latin typeface="Avenir Book" panose="020B0503020203020204" pitchFamily="34" charset="-78"/>
                <a:ea typeface="Calibri" panose="020F0502020204030204" pitchFamily="34" charset="0"/>
                <a:cs typeface="Avenir Book" panose="020B0503020203020204" pitchFamily="34" charset="-78"/>
              </a:rPr>
              <a:t>the </a:t>
            </a: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recruitment of established scholars </a:t>
            </a:r>
            <a:r>
              <a:rPr lang="en-ZA" sz="1800" kern="100" dirty="0">
                <a:latin typeface="Avenir Book" panose="020B0503020203020204" pitchFamily="34" charset="-78"/>
                <a:ea typeface="Calibri" panose="020F0502020204030204" pitchFamily="34" charset="0"/>
                <a:cs typeface="Avenir Book" panose="020B0503020203020204" pitchFamily="34" charset="-78"/>
              </a:rPr>
              <a:t>who </a:t>
            </a: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hold grants to ease the heavy reliance on the PGRS. </a:t>
            </a:r>
          </a:p>
          <a:p>
            <a:pPr marL="342900" lvl="0" indent="-342900">
              <a:lnSpc>
                <a:spcPct val="80000"/>
              </a:lnSpc>
              <a:buFont typeface="Symbol" panose="05050102010706020507" pitchFamily="18" charset="2"/>
              <a:buChar char=""/>
            </a:pPr>
            <a:r>
              <a:rPr lang="en-ZA" sz="1800" kern="100" dirty="0">
                <a:latin typeface="Avenir Book" panose="020B0503020203020204" pitchFamily="34" charset="-78"/>
                <a:ea typeface="Calibri" panose="020F0502020204030204" pitchFamily="34" charset="0"/>
                <a:cs typeface="Avenir Book" panose="020B0503020203020204" pitchFamily="34" charset="-78"/>
              </a:rPr>
              <a:t>F</a:t>
            </a: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ocus on short turnaround times for processing </a:t>
            </a:r>
            <a:r>
              <a:rPr lang="en-ZA" sz="1800" kern="100" dirty="0">
                <a:latin typeface="Avenir Book" panose="020B0503020203020204" pitchFamily="34" charset="-78"/>
                <a:ea typeface="Calibri" panose="020F0502020204030204" pitchFamily="34" charset="0"/>
                <a:cs typeface="Avenir Book" panose="020B0503020203020204" pitchFamily="34" charset="-78"/>
              </a:rPr>
              <a:t>PG </a:t>
            </a: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applications and providing feedback. </a:t>
            </a:r>
          </a:p>
          <a:p>
            <a:pPr marL="342900" lvl="0" indent="-342900">
              <a:lnSpc>
                <a:spcPct val="80000"/>
              </a:lnSpc>
              <a:buFont typeface="Symbol" panose="05050102010706020507" pitchFamily="18" charset="2"/>
              <a:buChar char=""/>
            </a:pP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Prioritise processing of international applicants to allow ample time for visa applications.</a:t>
            </a:r>
          </a:p>
          <a:p>
            <a:pPr marL="342900" lvl="0" indent="-342900">
              <a:lnSpc>
                <a:spcPct val="80000"/>
              </a:lnSpc>
              <a:buFont typeface="Symbol" panose="05050102010706020507" pitchFamily="18" charset="2"/>
              <a:buChar char=""/>
            </a:pPr>
            <a:r>
              <a:rPr lang="en-ZA" sz="1800" kern="100" dirty="0">
                <a:latin typeface="Avenir Book" panose="020B0503020203020204" pitchFamily="34" charset="-78"/>
                <a:ea typeface="Calibri" panose="020F0502020204030204" pitchFamily="34" charset="0"/>
                <a:cs typeface="Avenir Book" panose="020B0503020203020204" pitchFamily="34" charset="-78"/>
              </a:rPr>
              <a:t>Consider accepting r</a:t>
            </a: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esearch-only PG applications throughout the year.</a:t>
            </a:r>
          </a:p>
          <a:p>
            <a:pPr marL="342900" lvl="0" indent="-342900" algn="just">
              <a:lnSpc>
                <a:spcPct val="80000"/>
              </a:lnSpc>
              <a:buFont typeface="Symbol" panose="05050102010706020507" pitchFamily="18" charset="2"/>
              <a:buChar char=""/>
            </a:pP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Conduct an in-depth analysis of PG supervisory capacity at the </a:t>
            </a:r>
            <a:r>
              <a:rPr lang="en-ZA" sz="1800" kern="100" dirty="0">
                <a:latin typeface="Avenir Book" panose="020B0503020203020204" pitchFamily="34" charset="-78"/>
                <a:ea typeface="Calibri" panose="020F0502020204030204" pitchFamily="34" charset="0"/>
                <a:cs typeface="Avenir Book" panose="020B0503020203020204" pitchFamily="34" charset="-78"/>
              </a:rPr>
              <a:t>d</a:t>
            </a: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epartmental and programme level, including completion and throughput rates to allow for new intakes.</a:t>
            </a:r>
          </a:p>
          <a:p>
            <a:pPr marL="342900" lvl="0" indent="-342900" algn="just">
              <a:lnSpc>
                <a:spcPct val="80000"/>
              </a:lnSpc>
              <a:buFont typeface="Symbol" panose="05050102010706020507" pitchFamily="18" charset="2"/>
              <a:buChar char=""/>
            </a:pPr>
            <a:r>
              <a:rPr lang="en-ZA" sz="1800" kern="100" dirty="0">
                <a:effectLst/>
                <a:latin typeface="Avenir Book" panose="020B0503020203020204" pitchFamily="34" charset="-78"/>
                <a:ea typeface="Calibri" panose="020F0502020204030204" pitchFamily="34" charset="0"/>
                <a:cs typeface="Avenir Book" panose="020B0503020203020204" pitchFamily="34" charset="-78"/>
              </a:rPr>
              <a:t>Offer online postgraduate programmes - students are no longer constrained by geographical location.</a:t>
            </a:r>
          </a:p>
        </p:txBody>
      </p:sp>
      <p:pic>
        <p:nvPicPr>
          <p:cNvPr id="2" name="Picture 1">
            <a:extLst>
              <a:ext uri="{FF2B5EF4-FFF2-40B4-BE49-F238E27FC236}">
                <a16:creationId xmlns:a16="http://schemas.microsoft.com/office/drawing/2014/main" id="{68CECADC-49F8-9223-BC62-6E80651C3134}"/>
              </a:ext>
            </a:extLst>
          </p:cNvPr>
          <p:cNvPicPr>
            <a:picLocks noChangeAspect="1"/>
          </p:cNvPicPr>
          <p:nvPr/>
        </p:nvPicPr>
        <p:blipFill rotWithShape="1">
          <a:blip r:embed="rId2"/>
          <a:srcRect b="79603"/>
          <a:stretch/>
        </p:blipFill>
        <p:spPr>
          <a:xfrm>
            <a:off x="-17417" y="0"/>
            <a:ext cx="12209417" cy="788796"/>
          </a:xfrm>
          <a:prstGeom prst="rect">
            <a:avLst/>
          </a:prstGeom>
        </p:spPr>
      </p:pic>
      <p:sp>
        <p:nvSpPr>
          <p:cNvPr id="5" name="TextBox 4">
            <a:extLst>
              <a:ext uri="{FF2B5EF4-FFF2-40B4-BE49-F238E27FC236}">
                <a16:creationId xmlns:a16="http://schemas.microsoft.com/office/drawing/2014/main" id="{A0A56464-BCF5-CD0D-13B1-D8031555C7AD}"/>
              </a:ext>
            </a:extLst>
          </p:cNvPr>
          <p:cNvSpPr txBox="1"/>
          <p:nvPr/>
        </p:nvSpPr>
        <p:spPr>
          <a:xfrm>
            <a:off x="177799" y="110502"/>
            <a:ext cx="11836400" cy="646331"/>
          </a:xfrm>
          <a:prstGeom prst="rect">
            <a:avLst/>
          </a:prstGeom>
          <a:noFill/>
        </p:spPr>
        <p:txBody>
          <a:bodyPr wrap="square">
            <a:spAutoFit/>
          </a:bodyPr>
          <a:lstStyle/>
          <a:p>
            <a:pPr algn="ctr"/>
            <a:r>
              <a:rPr lang="en-ZA" sz="3600" b="1" kern="0" dirty="0">
                <a:solidFill>
                  <a:srgbClr val="002060"/>
                </a:solidFill>
                <a:latin typeface="Avenir Book"/>
                <a:ea typeface="Times New Roman" panose="02020603050405020304" pitchFamily="18" charset="0"/>
                <a:cs typeface="Times New Roman" panose="02020603050405020304" pitchFamily="18" charset="0"/>
              </a:rPr>
              <a:t>Benchmarking - Recommendations</a:t>
            </a:r>
            <a:endParaRPr lang="en-ZA" sz="3600" dirty="0">
              <a:solidFill>
                <a:srgbClr val="002060"/>
              </a:solidFill>
            </a:endParaRPr>
          </a:p>
        </p:txBody>
      </p:sp>
      <p:pic>
        <p:nvPicPr>
          <p:cNvPr id="6" name="Picture 5">
            <a:extLst>
              <a:ext uri="{FF2B5EF4-FFF2-40B4-BE49-F238E27FC236}">
                <a16:creationId xmlns:a16="http://schemas.microsoft.com/office/drawing/2014/main" id="{62426A7E-71D2-5175-F143-78C118272411}"/>
              </a:ext>
            </a:extLst>
          </p:cNvPr>
          <p:cNvPicPr>
            <a:picLocks noChangeAspect="1"/>
          </p:cNvPicPr>
          <p:nvPr/>
        </p:nvPicPr>
        <p:blipFill rotWithShape="1">
          <a:blip r:embed="rId3"/>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36703147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C84865B-CB04-6F15-C927-7D50C48D33B7}"/>
              </a:ext>
            </a:extLst>
          </p:cNvPr>
          <p:cNvGraphicFramePr>
            <a:graphicFrameLocks/>
          </p:cNvGraphicFramePr>
          <p:nvPr>
            <p:extLst>
              <p:ext uri="{D42A27DB-BD31-4B8C-83A1-F6EECF244321}">
                <p14:modId xmlns:p14="http://schemas.microsoft.com/office/powerpoint/2010/main" val="871382126"/>
              </p:ext>
            </p:extLst>
          </p:nvPr>
        </p:nvGraphicFramePr>
        <p:xfrm>
          <a:off x="497477" y="938087"/>
          <a:ext cx="11179628" cy="4705008"/>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a:extLst>
              <a:ext uri="{FF2B5EF4-FFF2-40B4-BE49-F238E27FC236}">
                <a16:creationId xmlns:a16="http://schemas.microsoft.com/office/drawing/2014/main" id="{25921D7A-4FE6-0D89-3A0C-7578FFC51C7B}"/>
              </a:ext>
            </a:extLst>
          </p:cNvPr>
          <p:cNvSpPr/>
          <p:nvPr/>
        </p:nvSpPr>
        <p:spPr>
          <a:xfrm>
            <a:off x="497477" y="5858894"/>
            <a:ext cx="11179628" cy="830997"/>
          </a:xfrm>
          <a:prstGeom prst="rect">
            <a:avLst/>
          </a:prstGeom>
          <a:solidFill>
            <a:schemeClr val="tx2">
              <a:lumMod val="20000"/>
              <a:lumOff val="80000"/>
            </a:schemeClr>
          </a:solidFill>
        </p:spPr>
        <p:txBody>
          <a:bodyPr wrap="square">
            <a:spAutoFit/>
          </a:bodyPr>
          <a:lstStyle/>
          <a:p>
            <a:pPr algn="ctr"/>
            <a:r>
              <a:rPr lang="en-ZA" sz="2400" b="1" dirty="0">
                <a:solidFill>
                  <a:srgbClr val="003057"/>
                </a:solidFill>
                <a:latin typeface="Avenir Book"/>
              </a:rPr>
              <a:t>86% responded that Nelson Mandela University was their institution of 1</a:t>
            </a:r>
            <a:r>
              <a:rPr lang="en-ZA" sz="2400" b="1" baseline="30000" dirty="0">
                <a:solidFill>
                  <a:srgbClr val="003057"/>
                </a:solidFill>
                <a:latin typeface="Avenir Book"/>
              </a:rPr>
              <a:t>st</a:t>
            </a:r>
            <a:r>
              <a:rPr lang="en-ZA" sz="2400" b="1" dirty="0">
                <a:solidFill>
                  <a:srgbClr val="003057"/>
                </a:solidFill>
                <a:latin typeface="Avenir Book"/>
              </a:rPr>
              <a:t> choice for PG studies</a:t>
            </a:r>
          </a:p>
        </p:txBody>
      </p:sp>
      <p:pic>
        <p:nvPicPr>
          <p:cNvPr id="5" name="Picture 4">
            <a:extLst>
              <a:ext uri="{FF2B5EF4-FFF2-40B4-BE49-F238E27FC236}">
                <a16:creationId xmlns:a16="http://schemas.microsoft.com/office/drawing/2014/main" id="{69701D9D-7F30-55B2-39E5-345E64061B49}"/>
              </a:ext>
            </a:extLst>
          </p:cNvPr>
          <p:cNvPicPr>
            <a:picLocks noChangeAspect="1"/>
          </p:cNvPicPr>
          <p:nvPr/>
        </p:nvPicPr>
        <p:blipFill rotWithShape="1">
          <a:blip r:embed="rId3"/>
          <a:srcRect b="79603"/>
          <a:stretch/>
        </p:blipFill>
        <p:spPr>
          <a:xfrm>
            <a:off x="-17417" y="0"/>
            <a:ext cx="12209417" cy="788796"/>
          </a:xfrm>
          <a:prstGeom prst="rect">
            <a:avLst/>
          </a:prstGeom>
        </p:spPr>
      </p:pic>
      <p:sp>
        <p:nvSpPr>
          <p:cNvPr id="7" name="TextBox 6">
            <a:extLst>
              <a:ext uri="{FF2B5EF4-FFF2-40B4-BE49-F238E27FC236}">
                <a16:creationId xmlns:a16="http://schemas.microsoft.com/office/drawing/2014/main" id="{FE510EA7-77D3-53A9-2EE4-97CE0CDD57BE}"/>
              </a:ext>
            </a:extLst>
          </p:cNvPr>
          <p:cNvSpPr txBox="1"/>
          <p:nvPr/>
        </p:nvSpPr>
        <p:spPr>
          <a:xfrm>
            <a:off x="1747520" y="149291"/>
            <a:ext cx="8890000" cy="584775"/>
          </a:xfrm>
          <a:prstGeom prst="rect">
            <a:avLst/>
          </a:prstGeom>
          <a:noFill/>
        </p:spPr>
        <p:txBody>
          <a:bodyPr wrap="square">
            <a:spAutoFit/>
          </a:bodyPr>
          <a:lstStyle/>
          <a:p>
            <a:pPr algn="ctr"/>
            <a:r>
              <a:rPr lang="en-ZA" sz="3200" b="1" dirty="0">
                <a:solidFill>
                  <a:srgbClr val="002060"/>
                </a:solidFill>
                <a:latin typeface="Avenir Book" panose="020B0503020203020204" pitchFamily="34" charset="-78"/>
                <a:cs typeface="Avenir Book" panose="020B0503020203020204" pitchFamily="34" charset="-78"/>
              </a:rPr>
              <a:t>Non-registration survey – Key findings</a:t>
            </a:r>
          </a:p>
        </p:txBody>
      </p:sp>
    </p:spTree>
    <p:extLst>
      <p:ext uri="{BB962C8B-B14F-4D97-AF65-F5344CB8AC3E}">
        <p14:creationId xmlns:p14="http://schemas.microsoft.com/office/powerpoint/2010/main" val="3449814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p:nvPr>
            <p:extLst>
              <p:ext uri="{D42A27DB-BD31-4B8C-83A1-F6EECF244321}">
                <p14:modId xmlns:p14="http://schemas.microsoft.com/office/powerpoint/2010/main" val="1004053400"/>
              </p:ext>
            </p:extLst>
          </p:nvPr>
        </p:nvGraphicFramePr>
        <p:xfrm>
          <a:off x="355600" y="890806"/>
          <a:ext cx="11501120" cy="530150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F50D3786-22D2-7177-4129-1F6DAFEFEB3F}"/>
              </a:ext>
            </a:extLst>
          </p:cNvPr>
          <p:cNvSpPr txBox="1"/>
          <p:nvPr/>
        </p:nvSpPr>
        <p:spPr>
          <a:xfrm>
            <a:off x="355600" y="6294325"/>
            <a:ext cx="11501120" cy="461665"/>
          </a:xfrm>
          <a:prstGeom prst="rect">
            <a:avLst/>
          </a:prstGeom>
          <a:solidFill>
            <a:schemeClr val="tx2">
              <a:lumMod val="20000"/>
              <a:lumOff val="80000"/>
            </a:schemeClr>
          </a:solidFill>
        </p:spPr>
        <p:txBody>
          <a:bodyPr wrap="square">
            <a:spAutoFit/>
          </a:bodyPr>
          <a:lstStyle/>
          <a:p>
            <a:pPr algn="ctr" eaLnBrk="0" fontAlgn="base" hangingPunct="0">
              <a:spcBef>
                <a:spcPct val="0"/>
              </a:spcBef>
              <a:spcAft>
                <a:spcPct val="0"/>
              </a:spcAft>
              <a:defRPr/>
            </a:pPr>
            <a:r>
              <a:rPr kumimoji="0" lang="en-ZA" sz="2400" b="1" i="0" u="none" strike="noStrike" kern="1200" cap="none" spc="0" normalizeH="0" baseline="0" noProof="0" dirty="0">
                <a:ln>
                  <a:noFill/>
                </a:ln>
                <a:solidFill>
                  <a:schemeClr val="tx2"/>
                </a:solidFill>
                <a:effectLst/>
                <a:uLnTx/>
                <a:uFillTx/>
                <a:latin typeface="Avenir Book"/>
                <a:ea typeface="+mj-ea"/>
                <a:cs typeface="+mj-cs"/>
              </a:rPr>
              <a:t>Why Mandela University was not 1st choice for PG studies</a:t>
            </a:r>
          </a:p>
        </p:txBody>
      </p:sp>
      <p:pic>
        <p:nvPicPr>
          <p:cNvPr id="3" name="Picture 2">
            <a:extLst>
              <a:ext uri="{FF2B5EF4-FFF2-40B4-BE49-F238E27FC236}">
                <a16:creationId xmlns:a16="http://schemas.microsoft.com/office/drawing/2014/main" id="{9A6B9DC1-E997-091B-E627-2115397232B3}"/>
              </a:ext>
            </a:extLst>
          </p:cNvPr>
          <p:cNvPicPr>
            <a:picLocks noChangeAspect="1"/>
          </p:cNvPicPr>
          <p:nvPr/>
        </p:nvPicPr>
        <p:blipFill rotWithShape="1">
          <a:blip r:embed="rId4"/>
          <a:srcRect b="79603"/>
          <a:stretch/>
        </p:blipFill>
        <p:spPr>
          <a:xfrm>
            <a:off x="-17417" y="0"/>
            <a:ext cx="12209417" cy="788796"/>
          </a:xfrm>
          <a:prstGeom prst="rect">
            <a:avLst/>
          </a:prstGeom>
        </p:spPr>
      </p:pic>
      <p:sp>
        <p:nvSpPr>
          <p:cNvPr id="5" name="TextBox 4">
            <a:extLst>
              <a:ext uri="{FF2B5EF4-FFF2-40B4-BE49-F238E27FC236}">
                <a16:creationId xmlns:a16="http://schemas.microsoft.com/office/drawing/2014/main" id="{E4D93624-AF47-150A-54B5-7EEB89237287}"/>
              </a:ext>
            </a:extLst>
          </p:cNvPr>
          <p:cNvSpPr txBox="1"/>
          <p:nvPr/>
        </p:nvSpPr>
        <p:spPr>
          <a:xfrm>
            <a:off x="1717040" y="102010"/>
            <a:ext cx="8757920" cy="584775"/>
          </a:xfrm>
          <a:prstGeom prst="rect">
            <a:avLst/>
          </a:prstGeom>
          <a:noFill/>
        </p:spPr>
        <p:txBody>
          <a:bodyPr wrap="square">
            <a:spAutoFit/>
          </a:bodyPr>
          <a:lstStyle/>
          <a:p>
            <a:pPr algn="ctr"/>
            <a:r>
              <a:rPr lang="en-ZA" sz="3200" b="1" dirty="0">
                <a:solidFill>
                  <a:srgbClr val="002060"/>
                </a:solidFill>
                <a:latin typeface="Avenir Book" panose="020B0503020203020204" pitchFamily="34" charset="-78"/>
                <a:cs typeface="Avenir Book" panose="020B0503020203020204" pitchFamily="34" charset="-78"/>
              </a:rPr>
              <a:t>Non-registration survey – Key findings</a:t>
            </a:r>
          </a:p>
        </p:txBody>
      </p:sp>
    </p:spTree>
    <p:extLst>
      <p:ext uri="{BB962C8B-B14F-4D97-AF65-F5344CB8AC3E}">
        <p14:creationId xmlns:p14="http://schemas.microsoft.com/office/powerpoint/2010/main" val="3955022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3A1AA1-FBC2-D094-A5E7-98357AD49939}"/>
              </a:ext>
            </a:extLst>
          </p:cNvPr>
          <p:cNvPicPr>
            <a:picLocks noChangeAspect="1"/>
          </p:cNvPicPr>
          <p:nvPr/>
        </p:nvPicPr>
        <p:blipFill rotWithShape="1">
          <a:blip r:embed="rId2"/>
          <a:srcRect b="79603"/>
          <a:stretch/>
        </p:blipFill>
        <p:spPr>
          <a:xfrm>
            <a:off x="-17417" y="0"/>
            <a:ext cx="12209417" cy="812300"/>
          </a:xfrm>
          <a:prstGeom prst="rect">
            <a:avLst/>
          </a:prstGeom>
        </p:spPr>
      </p:pic>
      <p:sp>
        <p:nvSpPr>
          <p:cNvPr id="5" name="Title 1">
            <a:extLst>
              <a:ext uri="{FF2B5EF4-FFF2-40B4-BE49-F238E27FC236}">
                <a16:creationId xmlns:a16="http://schemas.microsoft.com/office/drawing/2014/main" id="{4CBEDB3D-C0D1-8F7B-0102-80817837870D}"/>
              </a:ext>
            </a:extLst>
          </p:cNvPr>
          <p:cNvSpPr>
            <a:spLocks noGrp="1"/>
          </p:cNvSpPr>
          <p:nvPr>
            <p:ph type="title"/>
          </p:nvPr>
        </p:nvSpPr>
        <p:spPr>
          <a:xfrm>
            <a:off x="323386" y="158146"/>
            <a:ext cx="11563814" cy="560426"/>
          </a:xfrm>
        </p:spPr>
        <p:txBody>
          <a:bodyPr>
            <a:noAutofit/>
          </a:bodyPr>
          <a:lstStyle/>
          <a:p>
            <a:r>
              <a:rPr lang="en-ZA" sz="3600" b="1" dirty="0">
                <a:latin typeface="Avenir Book" panose="020B0503020203020204" pitchFamily="34" charset="-78"/>
                <a:cs typeface="Avenir Book" panose="020B0503020203020204" pitchFamily="34" charset="-78"/>
              </a:rPr>
              <a:t>External factors impacting enrolment management</a:t>
            </a:r>
          </a:p>
        </p:txBody>
      </p:sp>
      <p:grpSp>
        <p:nvGrpSpPr>
          <p:cNvPr id="20" name="Group 19">
            <a:extLst>
              <a:ext uri="{FF2B5EF4-FFF2-40B4-BE49-F238E27FC236}">
                <a16:creationId xmlns:a16="http://schemas.microsoft.com/office/drawing/2014/main" id="{38B82855-63F9-FE47-74B9-E5BB0FC1162B}"/>
              </a:ext>
            </a:extLst>
          </p:cNvPr>
          <p:cNvGrpSpPr/>
          <p:nvPr/>
        </p:nvGrpSpPr>
        <p:grpSpPr>
          <a:xfrm>
            <a:off x="631372" y="970446"/>
            <a:ext cx="10918372" cy="5729408"/>
            <a:chOff x="639788" y="1726618"/>
            <a:chExt cx="8905057" cy="4796430"/>
          </a:xfrm>
        </p:grpSpPr>
        <p:sp>
          <p:nvSpPr>
            <p:cNvPr id="8" name="Right Arrow 7">
              <a:extLst>
                <a:ext uri="{FF2B5EF4-FFF2-40B4-BE49-F238E27FC236}">
                  <a16:creationId xmlns:a16="http://schemas.microsoft.com/office/drawing/2014/main" id="{14C10B34-8F94-6966-19AF-59677FF58A6A}"/>
                </a:ext>
              </a:extLst>
            </p:cNvPr>
            <p:cNvSpPr/>
            <p:nvPr/>
          </p:nvSpPr>
          <p:spPr bwMode="gray">
            <a:xfrm rot="3600000">
              <a:off x="4402555" y="3226782"/>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3600">
                <a:latin typeface="Avenir Book" panose="020B0503020203020204" pitchFamily="34" charset="-78"/>
                <a:cs typeface="Avenir Book" panose="020B0503020203020204" pitchFamily="34" charset="-78"/>
              </a:endParaRPr>
            </a:p>
          </p:txBody>
        </p:sp>
        <p:sp>
          <p:nvSpPr>
            <p:cNvPr id="9" name="Right Arrow 8">
              <a:extLst>
                <a:ext uri="{FF2B5EF4-FFF2-40B4-BE49-F238E27FC236}">
                  <a16:creationId xmlns:a16="http://schemas.microsoft.com/office/drawing/2014/main" id="{0F445169-52F6-7E43-4354-5DE989378C59}"/>
                </a:ext>
              </a:extLst>
            </p:cNvPr>
            <p:cNvSpPr/>
            <p:nvPr/>
          </p:nvSpPr>
          <p:spPr bwMode="gray">
            <a:xfrm>
              <a:off x="3793463" y="3923185"/>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3600">
                <a:latin typeface="Avenir Book" panose="020B0503020203020204" pitchFamily="34" charset="-78"/>
                <a:cs typeface="Avenir Book" panose="020B0503020203020204" pitchFamily="34" charset="-78"/>
              </a:endParaRPr>
            </a:p>
          </p:txBody>
        </p:sp>
        <p:sp>
          <p:nvSpPr>
            <p:cNvPr id="10" name="Right Arrow 11">
              <a:extLst>
                <a:ext uri="{FF2B5EF4-FFF2-40B4-BE49-F238E27FC236}">
                  <a16:creationId xmlns:a16="http://schemas.microsoft.com/office/drawing/2014/main" id="{9E7CFBD0-5469-6049-B409-4616FB819C3D}"/>
                </a:ext>
              </a:extLst>
            </p:cNvPr>
            <p:cNvSpPr/>
            <p:nvPr/>
          </p:nvSpPr>
          <p:spPr bwMode="gray">
            <a:xfrm rot="10800000">
              <a:off x="5904467" y="3923186"/>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3600">
                <a:latin typeface="Avenir Book" panose="020B0503020203020204" pitchFamily="34" charset="-78"/>
                <a:cs typeface="Avenir Book" panose="020B0503020203020204" pitchFamily="34" charset="-78"/>
              </a:endParaRPr>
            </a:p>
          </p:txBody>
        </p:sp>
        <p:sp>
          <p:nvSpPr>
            <p:cNvPr id="11" name="Right Arrow 12">
              <a:extLst>
                <a:ext uri="{FF2B5EF4-FFF2-40B4-BE49-F238E27FC236}">
                  <a16:creationId xmlns:a16="http://schemas.microsoft.com/office/drawing/2014/main" id="{41646671-1C1D-D86E-2203-CC81767CCBC6}"/>
                </a:ext>
              </a:extLst>
            </p:cNvPr>
            <p:cNvSpPr/>
            <p:nvPr/>
          </p:nvSpPr>
          <p:spPr bwMode="gray">
            <a:xfrm rot="7200000">
              <a:off x="5301266" y="3216776"/>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3600">
                <a:latin typeface="Avenir Book" panose="020B0503020203020204" pitchFamily="34" charset="-78"/>
                <a:cs typeface="Avenir Book" panose="020B0503020203020204" pitchFamily="34" charset="-78"/>
              </a:endParaRPr>
            </a:p>
          </p:txBody>
        </p:sp>
        <p:sp>
          <p:nvSpPr>
            <p:cNvPr id="12" name="Right Arrow 13">
              <a:extLst>
                <a:ext uri="{FF2B5EF4-FFF2-40B4-BE49-F238E27FC236}">
                  <a16:creationId xmlns:a16="http://schemas.microsoft.com/office/drawing/2014/main" id="{25B3DE2B-E943-89AA-6817-B8A9CD21C5AF}"/>
                </a:ext>
              </a:extLst>
            </p:cNvPr>
            <p:cNvSpPr/>
            <p:nvPr/>
          </p:nvSpPr>
          <p:spPr bwMode="gray">
            <a:xfrm rot="18000000" flipV="1">
              <a:off x="4381880" y="4536021"/>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3600">
                <a:latin typeface="Avenir Book" panose="020B0503020203020204" pitchFamily="34" charset="-78"/>
                <a:cs typeface="Avenir Book" panose="020B0503020203020204" pitchFamily="34" charset="-78"/>
              </a:endParaRPr>
            </a:p>
          </p:txBody>
        </p:sp>
        <p:sp>
          <p:nvSpPr>
            <p:cNvPr id="13" name="Right Arrow 14">
              <a:extLst>
                <a:ext uri="{FF2B5EF4-FFF2-40B4-BE49-F238E27FC236}">
                  <a16:creationId xmlns:a16="http://schemas.microsoft.com/office/drawing/2014/main" id="{8AEC9316-CB4A-198C-9F7C-907673F6E354}"/>
                </a:ext>
              </a:extLst>
            </p:cNvPr>
            <p:cNvSpPr/>
            <p:nvPr/>
          </p:nvSpPr>
          <p:spPr bwMode="gray">
            <a:xfrm rot="14400000" flipV="1">
              <a:off x="5280591" y="4526014"/>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3600">
                <a:latin typeface="Avenir Book" panose="020B0503020203020204" pitchFamily="34" charset="-78"/>
                <a:cs typeface="Avenir Book" panose="020B0503020203020204" pitchFamily="34" charset="-78"/>
              </a:endParaRPr>
            </a:p>
          </p:txBody>
        </p:sp>
        <p:sp>
          <p:nvSpPr>
            <p:cNvPr id="14" name="Rounded Rectangle 15">
              <a:extLst>
                <a:ext uri="{FF2B5EF4-FFF2-40B4-BE49-F238E27FC236}">
                  <a16:creationId xmlns:a16="http://schemas.microsoft.com/office/drawing/2014/main" id="{D2EB9BFD-62D3-BF42-DA51-87031042594D}"/>
                </a:ext>
              </a:extLst>
            </p:cNvPr>
            <p:cNvSpPr/>
            <p:nvPr/>
          </p:nvSpPr>
          <p:spPr bwMode="gray">
            <a:xfrm>
              <a:off x="2015052" y="1726618"/>
              <a:ext cx="3014149" cy="1350931"/>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2400" b="1" dirty="0">
                  <a:solidFill>
                    <a:schemeClr val="bg1"/>
                  </a:solidFill>
                  <a:latin typeface="Avenir Book" panose="020B0503020203020204" pitchFamily="34" charset="-78"/>
                  <a:cs typeface="Avenir Book" panose="020B0503020203020204" pitchFamily="34" charset="-78"/>
                </a:rPr>
                <a:t>Demographics</a:t>
              </a:r>
            </a:p>
            <a:p>
              <a:pPr marL="342900" indent="-342900" algn="ctr">
                <a:buFont typeface="Arial" panose="020B0604020202020204" pitchFamily="34" charset="0"/>
                <a:buChar char="•"/>
              </a:pPr>
              <a:r>
                <a:rPr lang="en-US" b="1" dirty="0">
                  <a:solidFill>
                    <a:schemeClr val="bg1"/>
                  </a:solidFill>
                  <a:latin typeface="Avenir Book" panose="020B0503020203020204" pitchFamily="34" charset="-78"/>
                  <a:cs typeface="Avenir Book" panose="020B0503020203020204" pitchFamily="34" charset="-78"/>
                </a:rPr>
                <a:t>Incoming students</a:t>
              </a:r>
            </a:p>
            <a:p>
              <a:pPr marL="342900" indent="-342900" algn="ctr">
                <a:buFont typeface="Arial" panose="020B0604020202020204" pitchFamily="34" charset="0"/>
                <a:buChar char="•"/>
              </a:pPr>
              <a:r>
                <a:rPr lang="en-US" b="1" dirty="0">
                  <a:solidFill>
                    <a:schemeClr val="bg1"/>
                  </a:solidFill>
                  <a:latin typeface="Avenir Book" panose="020B0503020203020204" pitchFamily="34" charset="-78"/>
                  <a:cs typeface="Avenir Book" panose="020B0503020203020204" pitchFamily="34" charset="-78"/>
                </a:rPr>
                <a:t>Existing students</a:t>
              </a:r>
            </a:p>
            <a:p>
              <a:pPr marL="342900" indent="-342900" algn="ctr">
                <a:buFont typeface="Arial" panose="020B0604020202020204" pitchFamily="34" charset="0"/>
                <a:buChar char="•"/>
              </a:pPr>
              <a:r>
                <a:rPr lang="en-US" b="1" dirty="0">
                  <a:solidFill>
                    <a:schemeClr val="bg1"/>
                  </a:solidFill>
                  <a:latin typeface="Avenir Book" panose="020B0503020203020204" pitchFamily="34" charset="-78"/>
                  <a:cs typeface="Avenir Book" panose="020B0503020203020204" pitchFamily="34" charset="-78"/>
                </a:rPr>
                <a:t>Staff</a:t>
              </a:r>
            </a:p>
            <a:p>
              <a:pPr marL="342900" indent="-342900" algn="ctr">
                <a:buFont typeface="Arial" panose="020B0604020202020204" pitchFamily="34" charset="0"/>
                <a:buChar char="•"/>
              </a:pPr>
              <a:endParaRPr lang="en-US" sz="2400" b="1" dirty="0">
                <a:solidFill>
                  <a:schemeClr val="bg1"/>
                </a:solidFill>
                <a:latin typeface="Avenir Book" panose="020B0503020203020204" pitchFamily="34" charset="-78"/>
                <a:cs typeface="Avenir Book" panose="020B0503020203020204" pitchFamily="34" charset="-78"/>
              </a:endParaRPr>
            </a:p>
          </p:txBody>
        </p:sp>
        <p:sp>
          <p:nvSpPr>
            <p:cNvPr id="15" name="Rounded Rectangle 16">
              <a:extLst>
                <a:ext uri="{FF2B5EF4-FFF2-40B4-BE49-F238E27FC236}">
                  <a16:creationId xmlns:a16="http://schemas.microsoft.com/office/drawing/2014/main" id="{3E9CEDE7-EA6C-09B0-6ABA-497564BB0B4C}"/>
                </a:ext>
              </a:extLst>
            </p:cNvPr>
            <p:cNvSpPr/>
            <p:nvPr/>
          </p:nvSpPr>
          <p:spPr bwMode="gray">
            <a:xfrm>
              <a:off x="6530696" y="3414123"/>
              <a:ext cx="3014149" cy="1350931"/>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2400" b="1" dirty="0">
                  <a:solidFill>
                    <a:schemeClr val="bg1"/>
                  </a:solidFill>
                  <a:latin typeface="Avenir Book" panose="020B0503020203020204" pitchFamily="34" charset="-78"/>
                  <a:cs typeface="Avenir Book" panose="020B0503020203020204" pitchFamily="34" charset="-78"/>
                </a:rPr>
                <a:t>Competition</a:t>
              </a:r>
            </a:p>
            <a:p>
              <a:pPr algn="ctr"/>
              <a:r>
                <a:rPr lang="en-US" b="1" dirty="0">
                  <a:solidFill>
                    <a:schemeClr val="bg1"/>
                  </a:solidFill>
                  <a:latin typeface="Avenir Book" panose="020B0503020203020204" pitchFamily="34" charset="-78"/>
                  <a:cs typeface="Avenir Book" panose="020B0503020203020204" pitchFamily="34" charset="-78"/>
                </a:rPr>
                <a:t>Other PSET institutions</a:t>
              </a:r>
            </a:p>
            <a:p>
              <a:pPr algn="ctr"/>
              <a:r>
                <a:rPr lang="en-US" b="1" dirty="0">
                  <a:solidFill>
                    <a:schemeClr val="bg1"/>
                  </a:solidFill>
                  <a:latin typeface="Avenir Book" panose="020B0503020203020204" pitchFamily="34" charset="-78"/>
                  <a:cs typeface="Avenir Book" panose="020B0503020203020204" pitchFamily="34" charset="-78"/>
                </a:rPr>
                <a:t>Local – global</a:t>
              </a:r>
            </a:p>
            <a:p>
              <a:pPr algn="ctr"/>
              <a:r>
                <a:rPr lang="en-US" b="1" dirty="0">
                  <a:solidFill>
                    <a:schemeClr val="bg1"/>
                  </a:solidFill>
                  <a:latin typeface="Avenir Book" panose="020B0503020203020204" pitchFamily="34" charset="-78"/>
                  <a:cs typeface="Avenir Book" panose="020B0503020203020204" pitchFamily="34" charset="-78"/>
                </a:rPr>
                <a:t>Public-private</a:t>
              </a:r>
            </a:p>
          </p:txBody>
        </p:sp>
        <p:sp>
          <p:nvSpPr>
            <p:cNvPr id="16" name="Rounded Rectangle 17">
              <a:extLst>
                <a:ext uri="{FF2B5EF4-FFF2-40B4-BE49-F238E27FC236}">
                  <a16:creationId xmlns:a16="http://schemas.microsoft.com/office/drawing/2014/main" id="{A2F153E5-0C52-6A8C-2888-37BE191E1584}"/>
                </a:ext>
              </a:extLst>
            </p:cNvPr>
            <p:cNvSpPr/>
            <p:nvPr/>
          </p:nvSpPr>
          <p:spPr bwMode="gray">
            <a:xfrm>
              <a:off x="5244947" y="1726618"/>
              <a:ext cx="3014149" cy="135093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2400" b="1" dirty="0">
                  <a:solidFill>
                    <a:schemeClr val="tx1"/>
                  </a:solidFill>
                  <a:latin typeface="Avenir Book" panose="020B0503020203020204" pitchFamily="34" charset="-78"/>
                  <a:cs typeface="Avenir Book" panose="020B0503020203020204" pitchFamily="34" charset="-78"/>
                </a:rPr>
                <a:t>Feeder Institutions</a:t>
              </a:r>
            </a:p>
            <a:p>
              <a:pPr algn="ctr"/>
              <a:r>
                <a:rPr lang="en-US" b="1" dirty="0">
                  <a:solidFill>
                    <a:schemeClr val="tx1"/>
                  </a:solidFill>
                  <a:latin typeface="Avenir Book" panose="020B0503020203020204" pitchFamily="34" charset="-78"/>
                  <a:cs typeface="Avenir Book" panose="020B0503020203020204" pitchFamily="34" charset="-78"/>
                </a:rPr>
                <a:t>Schools</a:t>
              </a:r>
            </a:p>
            <a:p>
              <a:pPr algn="ctr"/>
              <a:r>
                <a:rPr lang="en-US" b="1" dirty="0">
                  <a:solidFill>
                    <a:schemeClr val="tx1"/>
                  </a:solidFill>
                  <a:latin typeface="Avenir Book" panose="020B0503020203020204" pitchFamily="34" charset="-78"/>
                  <a:cs typeface="Avenir Book" panose="020B0503020203020204" pitchFamily="34" charset="-78"/>
                </a:rPr>
                <a:t>TVET colleges</a:t>
              </a:r>
            </a:p>
            <a:p>
              <a:pPr algn="ctr"/>
              <a:r>
                <a:rPr lang="en-US" b="1" dirty="0">
                  <a:solidFill>
                    <a:schemeClr val="tx1"/>
                  </a:solidFill>
                  <a:latin typeface="Avenir Book" panose="020B0503020203020204" pitchFamily="34" charset="-78"/>
                  <a:cs typeface="Avenir Book" panose="020B0503020203020204" pitchFamily="34" charset="-78"/>
                </a:rPr>
                <a:t>Other universities </a:t>
              </a:r>
            </a:p>
          </p:txBody>
        </p:sp>
        <p:sp>
          <p:nvSpPr>
            <p:cNvPr id="17" name="Rounded Rectangle 18">
              <a:extLst>
                <a:ext uri="{FF2B5EF4-FFF2-40B4-BE49-F238E27FC236}">
                  <a16:creationId xmlns:a16="http://schemas.microsoft.com/office/drawing/2014/main" id="{35F72AD0-A5DB-B623-31FF-13B6EBB06F1C}"/>
                </a:ext>
              </a:extLst>
            </p:cNvPr>
            <p:cNvSpPr/>
            <p:nvPr/>
          </p:nvSpPr>
          <p:spPr bwMode="gray">
            <a:xfrm>
              <a:off x="2015052" y="5108569"/>
              <a:ext cx="3014149" cy="1414479"/>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2400" b="1" dirty="0">
                  <a:solidFill>
                    <a:schemeClr val="bg1"/>
                  </a:solidFill>
                  <a:latin typeface="Avenir Book" panose="020B0503020203020204" pitchFamily="34" charset="-78"/>
                  <a:cs typeface="Avenir Book" panose="020B0503020203020204" pitchFamily="34" charset="-78"/>
                </a:rPr>
                <a:t>Public Policy</a:t>
              </a:r>
            </a:p>
            <a:p>
              <a:pPr algn="ctr"/>
              <a:r>
                <a:rPr lang="en-US" b="1" dirty="0">
                  <a:solidFill>
                    <a:schemeClr val="bg1"/>
                  </a:solidFill>
                  <a:latin typeface="Avenir Book" panose="020B0503020203020204" pitchFamily="34" charset="-78"/>
                  <a:cs typeface="Avenir Book" panose="020B0503020203020204" pitchFamily="34" charset="-78"/>
                </a:rPr>
                <a:t>Differentiated PSET sector</a:t>
              </a:r>
            </a:p>
            <a:p>
              <a:pPr algn="ctr"/>
              <a:r>
                <a:rPr lang="en-US" b="1" dirty="0">
                  <a:solidFill>
                    <a:schemeClr val="bg1"/>
                  </a:solidFill>
                  <a:latin typeface="Avenir Book" panose="020B0503020203020204" pitchFamily="34" charset="-78"/>
                  <a:cs typeface="Avenir Book" panose="020B0503020203020204" pitchFamily="34" charset="-78"/>
                </a:rPr>
                <a:t>State funding </a:t>
              </a:r>
            </a:p>
            <a:p>
              <a:pPr algn="ctr"/>
              <a:r>
                <a:rPr lang="en-US" b="1" dirty="0">
                  <a:solidFill>
                    <a:schemeClr val="bg1"/>
                  </a:solidFill>
                  <a:latin typeface="Avenir Book" panose="020B0503020203020204" pitchFamily="34" charset="-78"/>
                  <a:cs typeface="Avenir Book" panose="020B0503020203020204" pitchFamily="34" charset="-78"/>
                </a:rPr>
                <a:t>Enrolment planning</a:t>
              </a:r>
            </a:p>
            <a:p>
              <a:pPr algn="ctr"/>
              <a:r>
                <a:rPr lang="en-US" b="1" dirty="0">
                  <a:solidFill>
                    <a:schemeClr val="bg1"/>
                  </a:solidFill>
                  <a:latin typeface="Avenir Book" panose="020B0503020203020204" pitchFamily="34" charset="-78"/>
                  <a:cs typeface="Avenir Book" panose="020B0503020203020204" pitchFamily="34" charset="-78"/>
                </a:rPr>
                <a:t>Quality advancement</a:t>
              </a:r>
            </a:p>
            <a:p>
              <a:pPr algn="ctr"/>
              <a:endParaRPr lang="en-US" sz="2400" b="1" dirty="0">
                <a:solidFill>
                  <a:schemeClr val="bg1"/>
                </a:solidFill>
                <a:latin typeface="Avenir Book" panose="020B0503020203020204" pitchFamily="34" charset="-78"/>
                <a:cs typeface="Avenir Book" panose="020B0503020203020204" pitchFamily="34" charset="-78"/>
              </a:endParaRPr>
            </a:p>
          </p:txBody>
        </p:sp>
        <p:sp>
          <p:nvSpPr>
            <p:cNvPr id="18" name="Rounded Rectangle 19">
              <a:extLst>
                <a:ext uri="{FF2B5EF4-FFF2-40B4-BE49-F238E27FC236}">
                  <a16:creationId xmlns:a16="http://schemas.microsoft.com/office/drawing/2014/main" id="{A8C8E6CC-65F7-3747-1FB8-93A82E5EB912}"/>
                </a:ext>
              </a:extLst>
            </p:cNvPr>
            <p:cNvSpPr/>
            <p:nvPr/>
          </p:nvSpPr>
          <p:spPr bwMode="gray">
            <a:xfrm>
              <a:off x="639788" y="3414123"/>
              <a:ext cx="3014149" cy="135093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2400" b="1" dirty="0" err="1">
                  <a:solidFill>
                    <a:schemeClr val="tx1"/>
                  </a:solidFill>
                  <a:latin typeface="Avenir Book" panose="020B0503020203020204" pitchFamily="34" charset="-78"/>
                  <a:cs typeface="Avenir Book" panose="020B0503020203020204" pitchFamily="34" charset="-78"/>
                </a:rPr>
                <a:t>Labour</a:t>
              </a:r>
              <a:r>
                <a:rPr lang="en-US" sz="2400" b="1" dirty="0">
                  <a:solidFill>
                    <a:schemeClr val="tx1"/>
                  </a:solidFill>
                  <a:latin typeface="Avenir Book" panose="020B0503020203020204" pitchFamily="34" charset="-78"/>
                  <a:cs typeface="Avenir Book" panose="020B0503020203020204" pitchFamily="34" charset="-78"/>
                </a:rPr>
                <a:t> Market</a:t>
              </a:r>
            </a:p>
            <a:p>
              <a:pPr marL="342900" indent="-342900" algn="ctr">
                <a:buFont typeface="Arial" panose="020B0604020202020204" pitchFamily="34" charset="0"/>
                <a:buChar char="•"/>
              </a:pPr>
              <a:r>
                <a:rPr lang="en-US" b="1" dirty="0">
                  <a:solidFill>
                    <a:schemeClr val="tx1"/>
                  </a:solidFill>
                  <a:latin typeface="Avenir Book" panose="020B0503020203020204" pitchFamily="34" charset="-78"/>
                  <a:cs typeface="Avenir Book" panose="020B0503020203020204" pitchFamily="34" charset="-78"/>
                </a:rPr>
                <a:t>Employment trends</a:t>
              </a:r>
            </a:p>
            <a:p>
              <a:pPr marL="342900" indent="-342900" algn="ctr">
                <a:buFont typeface="Arial" panose="020B0604020202020204" pitchFamily="34" charset="0"/>
                <a:buChar char="•"/>
              </a:pPr>
              <a:r>
                <a:rPr lang="en-US" b="1" dirty="0">
                  <a:solidFill>
                    <a:schemeClr val="tx1"/>
                  </a:solidFill>
                  <a:latin typeface="Avenir Book" panose="020B0503020203020204" pitchFamily="34" charset="-78"/>
                  <a:cs typeface="Avenir Book" panose="020B0503020203020204" pitchFamily="34" charset="-78"/>
                </a:rPr>
                <a:t>Future world of work</a:t>
              </a:r>
            </a:p>
            <a:p>
              <a:pPr marL="342900" indent="-342900" algn="ctr">
                <a:buFont typeface="Arial" panose="020B0604020202020204" pitchFamily="34" charset="0"/>
                <a:buChar char="•"/>
              </a:pPr>
              <a:r>
                <a:rPr lang="en-US" b="1" dirty="0">
                  <a:solidFill>
                    <a:schemeClr val="tx1"/>
                  </a:solidFill>
                  <a:latin typeface="Avenir Book" panose="020B0503020203020204" pitchFamily="34" charset="-78"/>
                  <a:cs typeface="Avenir Book" panose="020B0503020203020204" pitchFamily="34" charset="-78"/>
                </a:rPr>
                <a:t>Curriculum responsiveness </a:t>
              </a:r>
            </a:p>
          </p:txBody>
        </p:sp>
        <p:sp>
          <p:nvSpPr>
            <p:cNvPr id="19" name="Rounded Rectangle 20">
              <a:extLst>
                <a:ext uri="{FF2B5EF4-FFF2-40B4-BE49-F238E27FC236}">
                  <a16:creationId xmlns:a16="http://schemas.microsoft.com/office/drawing/2014/main" id="{AE6278BC-009C-B942-1FF6-4893CB3DD8CA}"/>
                </a:ext>
              </a:extLst>
            </p:cNvPr>
            <p:cNvSpPr/>
            <p:nvPr/>
          </p:nvSpPr>
          <p:spPr bwMode="gray">
            <a:xfrm>
              <a:off x="5244947" y="5118574"/>
              <a:ext cx="3014149" cy="1404474"/>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2400" b="1" dirty="0">
                  <a:solidFill>
                    <a:schemeClr val="tx1"/>
                  </a:solidFill>
                  <a:latin typeface="Avenir Book" panose="020B0503020203020204" pitchFamily="34" charset="-78"/>
                  <a:cs typeface="Avenir Book" panose="020B0503020203020204" pitchFamily="34" charset="-78"/>
                </a:rPr>
                <a:t>Opportunity Costs</a:t>
              </a:r>
            </a:p>
            <a:p>
              <a:pPr algn="ctr"/>
              <a:r>
                <a:rPr lang="en-US" sz="1600" b="1" dirty="0">
                  <a:solidFill>
                    <a:schemeClr val="tx1"/>
                  </a:solidFill>
                  <a:latin typeface="Avenir Book" panose="020B0503020203020204" pitchFamily="34" charset="-78"/>
                  <a:cs typeface="Avenir Book" panose="020B0503020203020204" pitchFamily="34" charset="-78"/>
                </a:rPr>
                <a:t>Target markets</a:t>
              </a:r>
            </a:p>
            <a:p>
              <a:pPr algn="ctr"/>
              <a:r>
                <a:rPr lang="en-US" sz="1600" b="1" dirty="0">
                  <a:solidFill>
                    <a:schemeClr val="tx1"/>
                  </a:solidFill>
                  <a:latin typeface="Avenir Book" panose="020B0503020203020204" pitchFamily="34" charset="-78"/>
                  <a:cs typeface="Avenir Book" panose="020B0503020203020204" pitchFamily="34" charset="-78"/>
                </a:rPr>
                <a:t>Selection process</a:t>
              </a:r>
            </a:p>
            <a:p>
              <a:pPr algn="ctr"/>
              <a:r>
                <a:rPr lang="en-US" sz="1600" b="1" dirty="0">
                  <a:solidFill>
                    <a:schemeClr val="tx1"/>
                  </a:solidFill>
                  <a:latin typeface="Avenir Book" panose="020B0503020203020204" pitchFamily="34" charset="-78"/>
                  <a:cs typeface="Avenir Book" panose="020B0503020203020204" pitchFamily="34" charset="-78"/>
                </a:rPr>
                <a:t>Academic size &amp; shape</a:t>
              </a:r>
            </a:p>
            <a:p>
              <a:pPr algn="ctr"/>
              <a:r>
                <a:rPr lang="en-US" sz="1600" b="1" dirty="0">
                  <a:solidFill>
                    <a:schemeClr val="tx1"/>
                  </a:solidFill>
                  <a:latin typeface="Avenir Book" panose="020B0503020203020204" pitchFamily="34" charset="-78"/>
                  <a:cs typeface="Avenir Book" panose="020B0503020203020204" pitchFamily="34" charset="-78"/>
                </a:rPr>
                <a:t>Modes of delivery</a:t>
              </a:r>
            </a:p>
            <a:p>
              <a:pPr algn="ctr"/>
              <a:r>
                <a:rPr lang="en-US" sz="1600" b="1" dirty="0">
                  <a:solidFill>
                    <a:schemeClr val="tx1"/>
                  </a:solidFill>
                  <a:latin typeface="Avenir Book" panose="020B0503020203020204" pitchFamily="34" charset="-78"/>
                  <a:cs typeface="Avenir Book" panose="020B0503020203020204" pitchFamily="34" charset="-78"/>
                </a:rPr>
                <a:t>Funding </a:t>
              </a:r>
            </a:p>
            <a:p>
              <a:pPr marL="342900" indent="-342900" algn="ctr">
                <a:buFont typeface="Arial" panose="020B0604020202020204" pitchFamily="34" charset="0"/>
                <a:buChar char="•"/>
              </a:pPr>
              <a:endParaRPr lang="en-US" b="1" dirty="0">
                <a:solidFill>
                  <a:schemeClr val="tx1"/>
                </a:solidFill>
                <a:latin typeface="Avenir Book" panose="020B0503020203020204" pitchFamily="34" charset="-78"/>
                <a:cs typeface="Avenir Book" panose="020B0503020203020204" pitchFamily="34" charset="-78"/>
              </a:endParaRPr>
            </a:p>
            <a:p>
              <a:pPr marL="342900" indent="-342900" algn="ctr">
                <a:buFont typeface="Arial" panose="020B0604020202020204" pitchFamily="34" charset="0"/>
                <a:buChar char="•"/>
              </a:pPr>
              <a:endParaRPr lang="en-US" sz="2400" b="1" dirty="0">
                <a:solidFill>
                  <a:schemeClr val="tx1"/>
                </a:solidFill>
                <a:latin typeface="Avenir Book" panose="020B0503020203020204" pitchFamily="34" charset="-78"/>
                <a:cs typeface="Avenir Book" panose="020B0503020203020204" pitchFamily="34" charset="-78"/>
              </a:endParaRPr>
            </a:p>
            <a:p>
              <a:pPr marL="342900" indent="-342900" algn="ctr">
                <a:buFont typeface="Arial" panose="020B0604020202020204" pitchFamily="34" charset="0"/>
                <a:buChar char="•"/>
              </a:pPr>
              <a:endParaRPr lang="en-US" sz="2400" b="1" dirty="0">
                <a:solidFill>
                  <a:schemeClr val="tx1"/>
                </a:solidFill>
                <a:latin typeface="Avenir Book" panose="020B0503020203020204" pitchFamily="34" charset="-78"/>
                <a:cs typeface="Avenir Book" panose="020B0503020203020204" pitchFamily="34" charset="-78"/>
              </a:endParaRPr>
            </a:p>
          </p:txBody>
        </p:sp>
      </p:grpSp>
      <p:pic>
        <p:nvPicPr>
          <p:cNvPr id="22" name="Graphic 21" descr="Graduation cap with solid fill">
            <a:extLst>
              <a:ext uri="{FF2B5EF4-FFF2-40B4-BE49-F238E27FC236}">
                <a16:creationId xmlns:a16="http://schemas.microsoft.com/office/drawing/2014/main" id="{8078C6B2-DA68-5992-0C9F-9402FD88F1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49475" y="3050420"/>
            <a:ext cx="1511636" cy="1511636"/>
          </a:xfrm>
          <a:prstGeom prst="rect">
            <a:avLst/>
          </a:prstGeom>
        </p:spPr>
      </p:pic>
    </p:spTree>
    <p:extLst>
      <p:ext uri="{BB962C8B-B14F-4D97-AF65-F5344CB8AC3E}">
        <p14:creationId xmlns:p14="http://schemas.microsoft.com/office/powerpoint/2010/main" val="1140135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p:nvPr>
            <p:extLst>
              <p:ext uri="{D42A27DB-BD31-4B8C-83A1-F6EECF244321}">
                <p14:modId xmlns:p14="http://schemas.microsoft.com/office/powerpoint/2010/main" val="4171846983"/>
              </p:ext>
            </p:extLst>
          </p:nvPr>
        </p:nvGraphicFramePr>
        <p:xfrm>
          <a:off x="119743" y="890805"/>
          <a:ext cx="11642272" cy="526534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BE6B47C3-959D-309F-618F-7D38402215F6}"/>
              </a:ext>
            </a:extLst>
          </p:cNvPr>
          <p:cNvSpPr txBox="1"/>
          <p:nvPr/>
        </p:nvSpPr>
        <p:spPr>
          <a:xfrm>
            <a:off x="429985" y="6258166"/>
            <a:ext cx="11332030" cy="461665"/>
          </a:xfrm>
          <a:prstGeom prst="rect">
            <a:avLst/>
          </a:prstGeom>
          <a:solidFill>
            <a:schemeClr val="tx2">
              <a:lumMod val="20000"/>
              <a:lumOff val="80000"/>
            </a:schemeClr>
          </a:solidFill>
        </p:spPr>
        <p:txBody>
          <a:bodyPr wrap="square">
            <a:spAutoFit/>
          </a:bodyPr>
          <a:lstStyle/>
          <a:p>
            <a:pPr algn="ctr" eaLnBrk="0" fontAlgn="base" hangingPunct="0">
              <a:spcBef>
                <a:spcPct val="0"/>
              </a:spcBef>
              <a:spcAft>
                <a:spcPct val="0"/>
              </a:spcAft>
              <a:defRPr/>
            </a:pPr>
            <a:r>
              <a:rPr kumimoji="0" lang="en-ZA" sz="2400" b="1" i="0" u="none" strike="noStrike" kern="1200" cap="none" spc="0" normalizeH="0" baseline="0" noProof="0" dirty="0">
                <a:ln>
                  <a:noFill/>
                </a:ln>
                <a:solidFill>
                  <a:schemeClr val="tx2"/>
                </a:solidFill>
                <a:effectLst/>
                <a:uLnTx/>
                <a:uFillTx/>
                <a:latin typeface="Avenir Book"/>
                <a:ea typeface="+mj-ea"/>
                <a:cs typeface="+mj-cs"/>
              </a:rPr>
              <a:t>Main reasons for not registering at </a:t>
            </a:r>
            <a:r>
              <a:rPr lang="en-ZA" sz="2400" b="1" dirty="0">
                <a:solidFill>
                  <a:schemeClr val="tx2"/>
                </a:solidFill>
                <a:latin typeface="Avenir Book"/>
                <a:ea typeface="+mj-ea"/>
                <a:cs typeface="+mj-cs"/>
              </a:rPr>
              <a:t>Nelson </a:t>
            </a:r>
            <a:r>
              <a:rPr kumimoji="0" lang="en-ZA" sz="2400" b="1" i="0" u="none" strike="noStrike" kern="1200" cap="none" spc="0" normalizeH="0" baseline="0" noProof="0" dirty="0">
                <a:ln>
                  <a:noFill/>
                </a:ln>
                <a:solidFill>
                  <a:schemeClr val="tx2"/>
                </a:solidFill>
                <a:effectLst/>
                <a:uLnTx/>
                <a:uFillTx/>
                <a:latin typeface="Avenir Book"/>
                <a:ea typeface="+mj-ea"/>
                <a:cs typeface="+mj-cs"/>
              </a:rPr>
              <a:t>Mandela University for PG studies</a:t>
            </a:r>
          </a:p>
        </p:txBody>
      </p:sp>
      <p:pic>
        <p:nvPicPr>
          <p:cNvPr id="3" name="Picture 2">
            <a:extLst>
              <a:ext uri="{FF2B5EF4-FFF2-40B4-BE49-F238E27FC236}">
                <a16:creationId xmlns:a16="http://schemas.microsoft.com/office/drawing/2014/main" id="{733B9975-772D-3272-D83A-5D037C669953}"/>
              </a:ext>
            </a:extLst>
          </p:cNvPr>
          <p:cNvPicPr>
            <a:picLocks noChangeAspect="1"/>
          </p:cNvPicPr>
          <p:nvPr/>
        </p:nvPicPr>
        <p:blipFill rotWithShape="1">
          <a:blip r:embed="rId4"/>
          <a:srcRect b="79603"/>
          <a:stretch/>
        </p:blipFill>
        <p:spPr>
          <a:xfrm>
            <a:off x="-17417" y="0"/>
            <a:ext cx="12209417" cy="788796"/>
          </a:xfrm>
          <a:prstGeom prst="rect">
            <a:avLst/>
          </a:prstGeom>
        </p:spPr>
      </p:pic>
      <p:sp>
        <p:nvSpPr>
          <p:cNvPr id="5" name="TextBox 4">
            <a:extLst>
              <a:ext uri="{FF2B5EF4-FFF2-40B4-BE49-F238E27FC236}">
                <a16:creationId xmlns:a16="http://schemas.microsoft.com/office/drawing/2014/main" id="{13BD62D0-B4B6-85FE-C604-B6B9B23B5BB8}"/>
              </a:ext>
            </a:extLst>
          </p:cNvPr>
          <p:cNvSpPr txBox="1"/>
          <p:nvPr/>
        </p:nvSpPr>
        <p:spPr>
          <a:xfrm>
            <a:off x="0" y="102010"/>
            <a:ext cx="12192000" cy="584775"/>
          </a:xfrm>
          <a:prstGeom prst="rect">
            <a:avLst/>
          </a:prstGeom>
          <a:noFill/>
        </p:spPr>
        <p:txBody>
          <a:bodyPr wrap="square">
            <a:spAutoFit/>
          </a:bodyPr>
          <a:lstStyle/>
          <a:p>
            <a:pPr algn="ctr"/>
            <a:r>
              <a:rPr lang="en-ZA" sz="3200" b="1" dirty="0">
                <a:solidFill>
                  <a:srgbClr val="002060"/>
                </a:solidFill>
                <a:latin typeface="Avenir Book" panose="020B0503020203020204" pitchFamily="34" charset="-78"/>
                <a:cs typeface="Avenir Book" panose="020B0503020203020204" pitchFamily="34" charset="-78"/>
              </a:rPr>
              <a:t>Non-registration survey – Key findings</a:t>
            </a:r>
          </a:p>
        </p:txBody>
      </p:sp>
    </p:spTree>
    <p:extLst>
      <p:ext uri="{BB962C8B-B14F-4D97-AF65-F5344CB8AC3E}">
        <p14:creationId xmlns:p14="http://schemas.microsoft.com/office/powerpoint/2010/main" val="4759556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noChangeAspect="1"/>
          </p:cNvGraphicFramePr>
          <p:nvPr>
            <p:extLst>
              <p:ext uri="{D42A27DB-BD31-4B8C-83A1-F6EECF244321}">
                <p14:modId xmlns:p14="http://schemas.microsoft.com/office/powerpoint/2010/main" val="1363800648"/>
              </p:ext>
            </p:extLst>
          </p:nvPr>
        </p:nvGraphicFramePr>
        <p:xfrm>
          <a:off x="370115" y="934175"/>
          <a:ext cx="11451769" cy="5039444"/>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39312CF6-9713-12BD-AB47-0A25AAB1E021}"/>
              </a:ext>
            </a:extLst>
          </p:cNvPr>
          <p:cNvSpPr txBox="1"/>
          <p:nvPr/>
        </p:nvSpPr>
        <p:spPr>
          <a:xfrm>
            <a:off x="381001" y="6144034"/>
            <a:ext cx="11451770" cy="461665"/>
          </a:xfrm>
          <a:prstGeom prst="rect">
            <a:avLst/>
          </a:prstGeom>
          <a:solidFill>
            <a:schemeClr val="tx2">
              <a:lumMod val="20000"/>
              <a:lumOff val="80000"/>
            </a:schemeClr>
          </a:solidFill>
        </p:spPr>
        <p:txBody>
          <a:bodyPr wrap="square">
            <a:spAutoFit/>
          </a:bodyPr>
          <a:lstStyle/>
          <a:p>
            <a:pPr algn="ctr" eaLnBrk="0" fontAlgn="base" hangingPunct="0">
              <a:spcBef>
                <a:spcPct val="0"/>
              </a:spcBef>
              <a:spcAft>
                <a:spcPct val="0"/>
              </a:spcAft>
              <a:defRPr/>
            </a:pPr>
            <a:r>
              <a:rPr kumimoji="0" lang="en-ZA" sz="2400" b="1" i="0" u="none" strike="noStrike" kern="1200" cap="none" spc="0" normalizeH="0" baseline="0" noProof="0" dirty="0">
                <a:ln>
                  <a:noFill/>
                </a:ln>
                <a:solidFill>
                  <a:schemeClr val="tx2">
                    <a:lumMod val="50000"/>
                  </a:schemeClr>
                </a:solidFill>
                <a:effectLst/>
                <a:uLnTx/>
                <a:uFillTx/>
                <a:latin typeface="Avenir Book"/>
                <a:ea typeface="+mj-ea"/>
                <a:cs typeface="+mj-cs"/>
              </a:rPr>
              <a:t>81% needed financial support to pursue PG studies</a:t>
            </a:r>
          </a:p>
        </p:txBody>
      </p:sp>
      <p:pic>
        <p:nvPicPr>
          <p:cNvPr id="3" name="Picture 2">
            <a:extLst>
              <a:ext uri="{FF2B5EF4-FFF2-40B4-BE49-F238E27FC236}">
                <a16:creationId xmlns:a16="http://schemas.microsoft.com/office/drawing/2014/main" id="{56CFAEFB-CA16-42BF-0996-80307649A519}"/>
              </a:ext>
            </a:extLst>
          </p:cNvPr>
          <p:cNvPicPr>
            <a:picLocks noChangeAspect="1"/>
          </p:cNvPicPr>
          <p:nvPr/>
        </p:nvPicPr>
        <p:blipFill rotWithShape="1">
          <a:blip r:embed="rId4"/>
          <a:srcRect b="79603"/>
          <a:stretch/>
        </p:blipFill>
        <p:spPr>
          <a:xfrm>
            <a:off x="-17417" y="0"/>
            <a:ext cx="12209417" cy="788796"/>
          </a:xfrm>
          <a:prstGeom prst="rect">
            <a:avLst/>
          </a:prstGeom>
        </p:spPr>
      </p:pic>
      <p:sp>
        <p:nvSpPr>
          <p:cNvPr id="8" name="TextBox 7">
            <a:extLst>
              <a:ext uri="{FF2B5EF4-FFF2-40B4-BE49-F238E27FC236}">
                <a16:creationId xmlns:a16="http://schemas.microsoft.com/office/drawing/2014/main" id="{78222164-3D3A-87CF-3EAA-0F20A7E20501}"/>
              </a:ext>
            </a:extLst>
          </p:cNvPr>
          <p:cNvSpPr txBox="1"/>
          <p:nvPr/>
        </p:nvSpPr>
        <p:spPr>
          <a:xfrm>
            <a:off x="370115" y="145379"/>
            <a:ext cx="11451769" cy="584775"/>
          </a:xfrm>
          <a:prstGeom prst="rect">
            <a:avLst/>
          </a:prstGeom>
          <a:noFill/>
        </p:spPr>
        <p:txBody>
          <a:bodyPr wrap="square">
            <a:spAutoFit/>
          </a:bodyPr>
          <a:lstStyle/>
          <a:p>
            <a:pPr algn="ctr"/>
            <a:r>
              <a:rPr lang="en-ZA" sz="3200" b="1" dirty="0">
                <a:solidFill>
                  <a:srgbClr val="002060"/>
                </a:solidFill>
                <a:latin typeface="Avenir Book" panose="020B0503020203020204" pitchFamily="34" charset="-78"/>
                <a:cs typeface="Avenir Book" panose="020B0503020203020204" pitchFamily="34" charset="-78"/>
              </a:rPr>
              <a:t>Non-registration survey – Key findings</a:t>
            </a:r>
          </a:p>
        </p:txBody>
      </p:sp>
    </p:spTree>
    <p:extLst>
      <p:ext uri="{BB962C8B-B14F-4D97-AF65-F5344CB8AC3E}">
        <p14:creationId xmlns:p14="http://schemas.microsoft.com/office/powerpoint/2010/main" val="1724695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0" y="1870398"/>
            <a:ext cx="12192000" cy="1624082"/>
          </a:xfrm>
        </p:spPr>
        <p:txBody>
          <a:bodyPr>
            <a:normAutofit/>
          </a:bodyPr>
          <a:lstStyle/>
          <a:p>
            <a:pPr marL="0" indent="0" algn="ctr">
              <a:buNone/>
            </a:pPr>
            <a:r>
              <a:rPr lang="en-ZA" sz="2400" b="1" dirty="0">
                <a:effectLst/>
                <a:latin typeface="Avenir Book" panose="020B0503020203020204" pitchFamily="34" charset="-78"/>
                <a:ea typeface="Calibri" panose="020F0502020204030204" pitchFamily="34" charset="0"/>
                <a:cs typeface="Avenir Book" panose="020B0503020203020204" pitchFamily="34" charset="-78"/>
              </a:rPr>
              <a:t>Quality of education offered in specific programmes/departments</a:t>
            </a:r>
          </a:p>
          <a:p>
            <a:pPr marL="0" indent="0" algn="ctr">
              <a:buNone/>
            </a:pPr>
            <a:r>
              <a:rPr lang="en-ZA" sz="2400" b="1" dirty="0">
                <a:latin typeface="Avenir Book" panose="020B0503020203020204" pitchFamily="34" charset="-78"/>
                <a:ea typeface="Calibri" panose="020F0502020204030204" pitchFamily="34" charset="0"/>
                <a:cs typeface="Avenir Book" panose="020B0503020203020204" pitchFamily="34" charset="-78"/>
              </a:rPr>
              <a:t>C</a:t>
            </a:r>
            <a:r>
              <a:rPr lang="en-ZA" sz="2400" b="1" dirty="0">
                <a:effectLst/>
                <a:latin typeface="Avenir Book" panose="020B0503020203020204" pitchFamily="34" charset="-78"/>
                <a:ea typeface="Calibri" panose="020F0502020204030204" pitchFamily="34" charset="0"/>
                <a:cs typeface="Avenir Book" panose="020B0503020203020204" pitchFamily="34" charset="-78"/>
              </a:rPr>
              <a:t>onvenience </a:t>
            </a:r>
            <a:r>
              <a:rPr lang="en-ZA" sz="2400" b="1" dirty="0">
                <a:latin typeface="Avenir Book" panose="020B0503020203020204" pitchFamily="34" charset="-78"/>
                <a:ea typeface="Calibri" panose="020F0502020204030204" pitchFamily="34" charset="0"/>
                <a:cs typeface="Avenir Book" panose="020B0503020203020204" pitchFamily="34" charset="-78"/>
              </a:rPr>
              <a:t>- </a:t>
            </a:r>
            <a:r>
              <a:rPr lang="en-ZA" sz="2400" b="1" dirty="0">
                <a:effectLst/>
                <a:latin typeface="Avenir Book" panose="020B0503020203020204" pitchFamily="34" charset="-78"/>
                <a:ea typeface="Calibri" panose="020F0502020204030204" pitchFamily="34" charset="0"/>
                <a:cs typeface="Avenir Book" panose="020B0503020203020204" pitchFamily="34" charset="-78"/>
              </a:rPr>
              <a:t>c</a:t>
            </a:r>
            <a:r>
              <a:rPr lang="en-ZA" sz="2400" b="1" dirty="0">
                <a:latin typeface="Avenir Book" panose="020B0503020203020204" pitchFamily="34" charset="-78"/>
                <a:ea typeface="Calibri" panose="020F0502020204030204" pitchFamily="34" charset="0"/>
                <a:cs typeface="Avenir Book" panose="020B0503020203020204" pitchFamily="34" charset="-78"/>
              </a:rPr>
              <a:t>ontinuity and geographical location</a:t>
            </a:r>
          </a:p>
          <a:p>
            <a:pPr marL="0" indent="0" algn="ctr">
              <a:buNone/>
            </a:pPr>
            <a:r>
              <a:rPr lang="en-ZA" sz="2400" b="1" dirty="0">
                <a:latin typeface="Avenir Book" panose="020B0503020203020204" pitchFamily="34" charset="-78"/>
                <a:ea typeface="Calibri" panose="020F0502020204030204" pitchFamily="34" charset="0"/>
                <a:cs typeface="Avenir Book" panose="020B0503020203020204" pitchFamily="34" charset="-78"/>
              </a:rPr>
              <a:t>F</a:t>
            </a:r>
            <a:r>
              <a:rPr lang="en-ZA" sz="2400" b="1" dirty="0">
                <a:effectLst/>
                <a:latin typeface="Avenir Book" panose="020B0503020203020204" pitchFamily="34" charset="-78"/>
                <a:ea typeface="Calibri" panose="020F0502020204030204" pitchFamily="34" charset="0"/>
                <a:cs typeface="Avenir Book" panose="020B0503020203020204" pitchFamily="34" charset="-78"/>
              </a:rPr>
              <a:t>inancial reasons - affordability of fees</a:t>
            </a:r>
            <a:endParaRPr lang="en-ZA" sz="900" b="1" kern="100" dirty="0">
              <a:latin typeface="Avenir Book" panose="020B0503020203020204" pitchFamily="34" charset="-78"/>
              <a:ea typeface="Calibri" panose="020F0502020204030204" pitchFamily="34" charset="0"/>
              <a:cs typeface="Avenir Book" panose="020B0503020203020204" pitchFamily="34" charset="-78"/>
            </a:endParaRPr>
          </a:p>
          <a:p>
            <a:pPr marL="0" indent="0" algn="just">
              <a:buNone/>
            </a:pPr>
            <a:endParaRPr lang="en-ZA" altLang="en-US" b="1" dirty="0">
              <a:latin typeface="Avenir Book" panose="020B0503020203020204" pitchFamily="34" charset="-78"/>
              <a:cs typeface="Avenir Book" panose="020B0503020203020204" pitchFamily="34" charset="-78"/>
            </a:endParaRPr>
          </a:p>
        </p:txBody>
      </p:sp>
      <p:pic>
        <p:nvPicPr>
          <p:cNvPr id="2" name="Picture 1">
            <a:extLst>
              <a:ext uri="{FF2B5EF4-FFF2-40B4-BE49-F238E27FC236}">
                <a16:creationId xmlns:a16="http://schemas.microsoft.com/office/drawing/2014/main" id="{CCC8B0AC-1724-5473-774F-35AE51A1C4AE}"/>
              </a:ext>
            </a:extLst>
          </p:cNvPr>
          <p:cNvPicPr>
            <a:picLocks noChangeAspect="1"/>
          </p:cNvPicPr>
          <p:nvPr/>
        </p:nvPicPr>
        <p:blipFill rotWithShape="1">
          <a:blip r:embed="rId3"/>
          <a:srcRect b="79603"/>
          <a:stretch/>
        </p:blipFill>
        <p:spPr>
          <a:xfrm>
            <a:off x="-17417" y="0"/>
            <a:ext cx="12209417" cy="788796"/>
          </a:xfrm>
          <a:prstGeom prst="rect">
            <a:avLst/>
          </a:prstGeom>
        </p:spPr>
      </p:pic>
      <p:sp>
        <p:nvSpPr>
          <p:cNvPr id="5" name="TextBox 4">
            <a:extLst>
              <a:ext uri="{FF2B5EF4-FFF2-40B4-BE49-F238E27FC236}">
                <a16:creationId xmlns:a16="http://schemas.microsoft.com/office/drawing/2014/main" id="{FE225520-8F4F-5932-4013-CBF72EF6B952}"/>
              </a:ext>
            </a:extLst>
          </p:cNvPr>
          <p:cNvSpPr txBox="1"/>
          <p:nvPr/>
        </p:nvSpPr>
        <p:spPr>
          <a:xfrm>
            <a:off x="1896836" y="110614"/>
            <a:ext cx="8398329" cy="584775"/>
          </a:xfrm>
          <a:prstGeom prst="rect">
            <a:avLst/>
          </a:prstGeom>
          <a:noFill/>
        </p:spPr>
        <p:txBody>
          <a:bodyPr wrap="square">
            <a:spAutoFit/>
          </a:bodyPr>
          <a:lstStyle/>
          <a:p>
            <a:pPr algn="ctr" eaLnBrk="0" fontAlgn="base" hangingPunct="0">
              <a:spcBef>
                <a:spcPct val="0"/>
              </a:spcBef>
              <a:spcAft>
                <a:spcPct val="0"/>
              </a:spcAft>
              <a:defRPr/>
            </a:pPr>
            <a:r>
              <a:rPr kumimoji="0" lang="en-ZA" sz="3200" b="1" i="0" u="none" strike="noStrike" kern="1200" cap="none" spc="0" normalizeH="0" baseline="0" noProof="0" dirty="0">
                <a:ln>
                  <a:noFill/>
                </a:ln>
                <a:solidFill>
                  <a:schemeClr val="tx2">
                    <a:lumMod val="50000"/>
                  </a:schemeClr>
                </a:solidFill>
                <a:effectLst/>
                <a:uLnTx/>
                <a:uFillTx/>
                <a:latin typeface="Avenir Book"/>
                <a:ea typeface="+mj-ea"/>
                <a:cs typeface="+mj-cs"/>
              </a:rPr>
              <a:t>Focus Group Discussions - Key Findings </a:t>
            </a:r>
            <a:endParaRPr lang="en-ZA" sz="3200" dirty="0">
              <a:solidFill>
                <a:schemeClr val="tx2">
                  <a:lumMod val="50000"/>
                </a:schemeClr>
              </a:solidFill>
              <a:latin typeface="Avenir Book"/>
              <a:ea typeface="MS PGothic" panose="020B0600070205080204" pitchFamily="34" charset="-128"/>
            </a:endParaRPr>
          </a:p>
        </p:txBody>
      </p:sp>
      <p:sp>
        <p:nvSpPr>
          <p:cNvPr id="6" name="TextBox 5">
            <a:extLst>
              <a:ext uri="{FF2B5EF4-FFF2-40B4-BE49-F238E27FC236}">
                <a16:creationId xmlns:a16="http://schemas.microsoft.com/office/drawing/2014/main" id="{97D4D52F-44BB-ECB6-D07B-EDA480F0522B}"/>
              </a:ext>
            </a:extLst>
          </p:cNvPr>
          <p:cNvSpPr txBox="1"/>
          <p:nvPr/>
        </p:nvSpPr>
        <p:spPr>
          <a:xfrm>
            <a:off x="406400" y="1167237"/>
            <a:ext cx="11348720" cy="461665"/>
          </a:xfrm>
          <a:prstGeom prst="rect">
            <a:avLst/>
          </a:prstGeom>
          <a:solidFill>
            <a:schemeClr val="tx2">
              <a:lumMod val="20000"/>
              <a:lumOff val="80000"/>
            </a:schemeClr>
          </a:solidFill>
        </p:spPr>
        <p:txBody>
          <a:bodyPr wrap="square" rtlCol="0">
            <a:spAutoFit/>
          </a:bodyPr>
          <a:lstStyle/>
          <a:p>
            <a:pPr marL="0" indent="0" algn="ctr">
              <a:buNone/>
            </a:pPr>
            <a:r>
              <a:rPr lang="en-ZA" sz="2400" b="1" kern="100" dirty="0">
                <a:effectLst/>
                <a:latin typeface="Avenir Book" panose="020B0503020203020204" pitchFamily="34" charset="-78"/>
                <a:ea typeface="Calibri" panose="020F0502020204030204" pitchFamily="34" charset="0"/>
                <a:cs typeface="Avenir Book" panose="020B0503020203020204" pitchFamily="34" charset="-78"/>
              </a:rPr>
              <a:t>Reasons for pursuing postgraduate studies at Nelson Mandela University</a:t>
            </a:r>
          </a:p>
        </p:txBody>
      </p:sp>
      <p:pic>
        <p:nvPicPr>
          <p:cNvPr id="21510" name="Picture 6">
            <a:extLst>
              <a:ext uri="{FF2B5EF4-FFF2-40B4-BE49-F238E27FC236}">
                <a16:creationId xmlns:a16="http://schemas.microsoft.com/office/drawing/2014/main" id="{F510D553-1D16-F845-0282-63BD2CA82B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9280" y="3468337"/>
            <a:ext cx="8473440" cy="3201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922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605999" y="1011409"/>
            <a:ext cx="10980000" cy="5612911"/>
          </a:xfrm>
          <a:solidFill>
            <a:schemeClr val="bg1"/>
          </a:solidFill>
        </p:spPr>
        <p:txBody>
          <a:bodyPr>
            <a:normAutofit fontScale="92500" lnSpcReduction="10000"/>
          </a:bodyPr>
          <a:lstStyle/>
          <a:p>
            <a:pPr marL="0" indent="0" algn="just">
              <a:buNone/>
            </a:pPr>
            <a:r>
              <a:rPr lang="en-ZA" sz="2400" b="1" kern="100" dirty="0">
                <a:effectLst/>
                <a:latin typeface="Avenir Book" panose="020B0503020203020204" pitchFamily="34" charset="-78"/>
                <a:ea typeface="Calibri" panose="020F0502020204030204" pitchFamily="34" charset="0"/>
                <a:cs typeface="Avenir Book" panose="020B0503020203020204" pitchFamily="34" charset="-78"/>
              </a:rPr>
              <a:t>EXPERIENCES OF FIRST-YEAR POSTGRADUATE STUDENTS OF THE NELSON MANDELA UNIVERSITY APPLICATIONS AND ADMISSIONS PROCESSES </a:t>
            </a:r>
          </a:p>
          <a:p>
            <a:pPr algn="just"/>
            <a:r>
              <a:rPr lang="en-ZA" sz="1900" kern="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Most participants found the application process to be easy, convenient,</a:t>
            </a:r>
            <a:r>
              <a:rPr lang="en-ZA" sz="1900" kern="0" dirty="0">
                <a:solidFill>
                  <a:srgbClr val="000000"/>
                </a:solidFill>
                <a:latin typeface="Avenir Book" panose="020B0503020203020204" pitchFamily="34" charset="-78"/>
                <a:ea typeface="Calibri" panose="020F0502020204030204" pitchFamily="34" charset="0"/>
                <a:cs typeface="Avenir Book" panose="020B0503020203020204" pitchFamily="34" charset="-78"/>
              </a:rPr>
              <a:t> and </a:t>
            </a:r>
            <a:r>
              <a:rPr lang="en-ZA" sz="1900" kern="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seamless, facilitated by an easily navigable website and departmental assistance. </a:t>
            </a:r>
          </a:p>
          <a:p>
            <a:pPr algn="just"/>
            <a:r>
              <a:rPr lang="en-ZA" sz="1900" dirty="0">
                <a:effectLst/>
                <a:latin typeface="Avenir Book" panose="020B0503020203020204" pitchFamily="34" charset="-78"/>
                <a:ea typeface="Calibri" panose="020F0502020204030204" pitchFamily="34" charset="0"/>
                <a:cs typeface="Avenir Book" panose="020B0503020203020204" pitchFamily="34" charset="-78"/>
              </a:rPr>
              <a:t>All participants who registered from other universit</a:t>
            </a:r>
            <a:r>
              <a:rPr lang="en-ZA" sz="1900" dirty="0">
                <a:latin typeface="Avenir Book" panose="020B0503020203020204" pitchFamily="34" charset="-78"/>
                <a:ea typeface="Calibri" panose="020F0502020204030204" pitchFamily="34" charset="0"/>
                <a:cs typeface="Avenir Book" panose="020B0503020203020204" pitchFamily="34" charset="-78"/>
              </a:rPr>
              <a:t>ies </a:t>
            </a:r>
            <a:r>
              <a:rPr lang="en-ZA" sz="1900" dirty="0">
                <a:effectLst/>
                <a:latin typeface="Avenir Book" panose="020B0503020203020204" pitchFamily="34" charset="-78"/>
                <a:ea typeface="Calibri" panose="020F0502020204030204" pitchFamily="34" charset="0"/>
                <a:cs typeface="Avenir Book" panose="020B0503020203020204" pitchFamily="34" charset="-78"/>
              </a:rPr>
              <a:t>found the experience of enrolling at Nelson Mandela University relatively easy. </a:t>
            </a:r>
            <a:endParaRPr lang="en-ZA" sz="1900" kern="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endParaRPr>
          </a:p>
          <a:p>
            <a:pPr algn="just"/>
            <a:r>
              <a:rPr lang="en-ZA" sz="1900" dirty="0">
                <a:solidFill>
                  <a:srgbClr val="000000"/>
                </a:solidFill>
                <a:latin typeface="Avenir Book" panose="020B0503020203020204" pitchFamily="34" charset="-78"/>
                <a:ea typeface="Calibri" panose="020F0502020204030204" pitchFamily="34" charset="0"/>
                <a:cs typeface="Avenir Book" panose="020B0503020203020204" pitchFamily="34" charset="-78"/>
              </a:rPr>
              <a:t>S</a:t>
            </a:r>
            <a:r>
              <a:rPr lang="en-ZA" sz="1900" kern="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ome participants experienced delays in getting accepted -  </a:t>
            </a:r>
            <a:r>
              <a:rPr lang="en-ZA" sz="1900" dirty="0">
                <a:effectLst/>
                <a:latin typeface="Avenir Book" panose="020B0503020203020204" pitchFamily="34" charset="-78"/>
                <a:ea typeface="Calibri" panose="020F0502020204030204" pitchFamily="34" charset="0"/>
                <a:cs typeface="Avenir Book" panose="020B0503020203020204" pitchFamily="34" charset="-78"/>
              </a:rPr>
              <a:t>a slow turnaround time for their acceptance status, with provisional acceptance being granted quickly, but final acceptance taking several months.</a:t>
            </a:r>
            <a:endParaRPr lang="en-ZA" sz="1900" kern="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endParaRPr>
          </a:p>
          <a:p>
            <a:pPr algn="just"/>
            <a:r>
              <a:rPr lang="en-ZA" sz="1900" dirty="0">
                <a:effectLst/>
                <a:latin typeface="Avenir Book" panose="020B0503020203020204" pitchFamily="34" charset="-78"/>
                <a:ea typeface="Calibri" panose="020F0502020204030204" pitchFamily="34" charset="0"/>
                <a:cs typeface="Avenir Book" panose="020B0503020203020204" pitchFamily="34" charset="-78"/>
              </a:rPr>
              <a:t>Some participants expressed difficulties related to obtaining information about specific courses offered, as well as a lack of guidance on how to apply for PG studies. A lack of proactive information dissemination required students to independently seek out information.</a:t>
            </a:r>
          </a:p>
          <a:p>
            <a:pPr algn="just"/>
            <a:r>
              <a:rPr lang="en-ZA" sz="1900" kern="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Some participants faced technical issues with the online system when trying to submit documents.</a:t>
            </a:r>
          </a:p>
          <a:p>
            <a:pPr algn="just"/>
            <a:r>
              <a:rPr lang="en-ZA" sz="1900" dirty="0">
                <a:effectLst/>
                <a:latin typeface="Avenir Book" panose="020B0503020203020204" pitchFamily="34" charset="-78"/>
                <a:ea typeface="Calibri" panose="020F0502020204030204" pitchFamily="34" charset="0"/>
                <a:cs typeface="Avenir Book" panose="020B0503020203020204" pitchFamily="34" charset="-78"/>
              </a:rPr>
              <a:t>Experiences and perceptions of the applications and admissions processes depend</a:t>
            </a:r>
            <a:r>
              <a:rPr lang="en-ZA" sz="1900" dirty="0">
                <a:latin typeface="Avenir Book" panose="020B0503020203020204" pitchFamily="34" charset="-78"/>
                <a:ea typeface="Calibri" panose="020F0502020204030204" pitchFamily="34" charset="0"/>
                <a:cs typeface="Avenir Book" panose="020B0503020203020204" pitchFamily="34" charset="-78"/>
              </a:rPr>
              <a:t>ed</a:t>
            </a:r>
            <a:r>
              <a:rPr lang="en-ZA" sz="1900" dirty="0">
                <a:effectLst/>
                <a:latin typeface="Avenir Book" panose="020B0503020203020204" pitchFamily="34" charset="-78"/>
                <a:ea typeface="Calibri" panose="020F0502020204030204" pitchFamily="34" charset="0"/>
                <a:cs typeface="Avenir Book" panose="020B0503020203020204" pitchFamily="34" charset="-78"/>
              </a:rPr>
              <a:t> on the participant’s level of study, with those pursuing PG Diplomas studies experiencing fewer challenges than those pursuing Honours, Master’s, and Doctoral studies. International students faced specific challenges.</a:t>
            </a:r>
          </a:p>
          <a:p>
            <a:pPr algn="just"/>
            <a:r>
              <a:rPr lang="en-ZA" sz="1900" b="1"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Enablers for registration:</a:t>
            </a:r>
            <a:r>
              <a:rPr lang="en-ZA" sz="1900" dirty="0">
                <a:solidFill>
                  <a:srgbClr val="000000"/>
                </a:solidFill>
                <a:effectLst/>
                <a:latin typeface="Avenir Book" panose="020B0503020203020204" pitchFamily="34" charset="-78"/>
                <a:ea typeface="Times New Roman" panose="02020603050405020304" pitchFamily="18" charset="0"/>
                <a:cs typeface="Avenir Book" panose="020B0503020203020204" pitchFamily="34" charset="-78"/>
              </a:rPr>
              <a:t> </a:t>
            </a:r>
            <a:r>
              <a:rPr lang="en-ZA" sz="190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Free registration, good academic performance, and the availability of second-choice options. In addition, assistance from the admissions office and departmental staff also contributed to an easy transition to registration.</a:t>
            </a:r>
            <a:endParaRPr lang="en-ZA" sz="1900" dirty="0">
              <a:effectLst/>
              <a:latin typeface="Avenir Book" panose="020B0503020203020204" pitchFamily="34" charset="-78"/>
              <a:ea typeface="Calibri" panose="020F0502020204030204" pitchFamily="34" charset="0"/>
              <a:cs typeface="Avenir Book" panose="020B0503020203020204" pitchFamily="34" charset="-78"/>
            </a:endParaRPr>
          </a:p>
        </p:txBody>
      </p:sp>
      <p:pic>
        <p:nvPicPr>
          <p:cNvPr id="2" name="Picture 1">
            <a:extLst>
              <a:ext uri="{FF2B5EF4-FFF2-40B4-BE49-F238E27FC236}">
                <a16:creationId xmlns:a16="http://schemas.microsoft.com/office/drawing/2014/main" id="{39280932-F2D9-8A8C-4DE9-D7AA94E4734F}"/>
              </a:ext>
            </a:extLst>
          </p:cNvPr>
          <p:cNvPicPr>
            <a:picLocks noChangeAspect="1"/>
          </p:cNvPicPr>
          <p:nvPr/>
        </p:nvPicPr>
        <p:blipFill rotWithShape="1">
          <a:blip r:embed="rId2"/>
          <a:srcRect b="79603"/>
          <a:stretch/>
        </p:blipFill>
        <p:spPr>
          <a:xfrm>
            <a:off x="-17417" y="0"/>
            <a:ext cx="12209417" cy="788796"/>
          </a:xfrm>
          <a:prstGeom prst="rect">
            <a:avLst/>
          </a:prstGeom>
        </p:spPr>
      </p:pic>
      <p:sp>
        <p:nvSpPr>
          <p:cNvPr id="5" name="TextBox 4">
            <a:extLst>
              <a:ext uri="{FF2B5EF4-FFF2-40B4-BE49-F238E27FC236}">
                <a16:creationId xmlns:a16="http://schemas.microsoft.com/office/drawing/2014/main" id="{452E2E3B-F2B3-D843-25D3-53A6BC188D20}"/>
              </a:ext>
            </a:extLst>
          </p:cNvPr>
          <p:cNvSpPr txBox="1"/>
          <p:nvPr/>
        </p:nvSpPr>
        <p:spPr>
          <a:xfrm>
            <a:off x="-8709" y="102010"/>
            <a:ext cx="12209417" cy="584775"/>
          </a:xfrm>
          <a:prstGeom prst="rect">
            <a:avLst/>
          </a:prstGeom>
          <a:noFill/>
        </p:spPr>
        <p:txBody>
          <a:bodyPr wrap="square">
            <a:spAutoFit/>
          </a:bodyPr>
          <a:lstStyle/>
          <a:p>
            <a:pPr algn="ctr" eaLnBrk="0" fontAlgn="base" hangingPunct="0">
              <a:spcBef>
                <a:spcPct val="0"/>
              </a:spcBef>
              <a:spcAft>
                <a:spcPct val="0"/>
              </a:spcAft>
              <a:defRPr/>
            </a:pPr>
            <a:r>
              <a:rPr kumimoji="0" lang="en-ZA" sz="3200" b="1" i="0" u="none" strike="noStrike" kern="1200" cap="none" spc="0" normalizeH="0" baseline="0" noProof="0" dirty="0">
                <a:ln>
                  <a:noFill/>
                </a:ln>
                <a:solidFill>
                  <a:schemeClr val="tx2"/>
                </a:solidFill>
                <a:effectLst/>
                <a:uLnTx/>
                <a:uFillTx/>
                <a:latin typeface="Avenir Book"/>
                <a:ea typeface="+mj-ea"/>
                <a:cs typeface="+mj-cs"/>
              </a:rPr>
              <a:t>Focus Group Discussions - Key Findings </a:t>
            </a:r>
            <a:endParaRPr lang="en-ZA" sz="3200" dirty="0">
              <a:solidFill>
                <a:schemeClr val="tx2"/>
              </a:solidFill>
              <a:latin typeface="Avenir Book"/>
              <a:ea typeface="MS PGothic" panose="020B0600070205080204" pitchFamily="34" charset="-128"/>
            </a:endParaRPr>
          </a:p>
        </p:txBody>
      </p:sp>
    </p:spTree>
    <p:extLst>
      <p:ext uri="{BB962C8B-B14F-4D97-AF65-F5344CB8AC3E}">
        <p14:creationId xmlns:p14="http://schemas.microsoft.com/office/powerpoint/2010/main" val="2845666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605999" y="1039208"/>
            <a:ext cx="10980000" cy="5716782"/>
          </a:xfrm>
          <a:solidFill>
            <a:schemeClr val="bg1"/>
          </a:solidFill>
        </p:spPr>
        <p:txBody>
          <a:bodyPr>
            <a:normAutofit fontScale="92500" lnSpcReduction="10000"/>
          </a:bodyPr>
          <a:lstStyle/>
          <a:p>
            <a:pPr marL="0" indent="0" algn="just">
              <a:buNone/>
            </a:pPr>
            <a:r>
              <a:rPr lang="en-ZA" sz="2600" b="1" kern="100" dirty="0">
                <a:effectLst/>
                <a:latin typeface="Avenir Book" panose="020B0503020203020204" pitchFamily="34" charset="-78"/>
                <a:ea typeface="Calibri" panose="020F0502020204030204" pitchFamily="34" charset="0"/>
                <a:cs typeface="Avenir Book" panose="020B0503020203020204" pitchFamily="34" charset="-78"/>
              </a:rPr>
              <a:t>POSTGRADUATE FUNDING AT NELSON MANDELA UNIVERSITY </a:t>
            </a:r>
          </a:p>
          <a:p>
            <a:pPr marL="0" indent="0" algn="just">
              <a:buNone/>
            </a:pPr>
            <a:endParaRPr lang="en-ZA" sz="1700" b="1" kern="100" dirty="0">
              <a:effectLst/>
              <a:latin typeface="Avenir Book" panose="020B0503020203020204" pitchFamily="34" charset="-78"/>
              <a:ea typeface="Calibri" panose="020F0502020204030204" pitchFamily="34" charset="0"/>
              <a:cs typeface="Avenir Book" panose="020B0503020203020204" pitchFamily="34" charset="-78"/>
            </a:endParaRPr>
          </a:p>
          <a:p>
            <a:pPr algn="just"/>
            <a:r>
              <a:rPr lang="en-ZA" sz="2400" dirty="0">
                <a:effectLst/>
                <a:latin typeface="Avenir Book" panose="020B0503020203020204" pitchFamily="34" charset="-78"/>
                <a:ea typeface="Calibri" panose="020F0502020204030204" pitchFamily="34" charset="0"/>
                <a:cs typeface="Avenir Book" panose="020B0503020203020204" pitchFamily="34" charset="-78"/>
              </a:rPr>
              <a:t>Participants highlighted the challenges of securing funding for PG studies as a barrier. </a:t>
            </a:r>
            <a:endParaRPr lang="en-ZA" sz="2400" kern="100" dirty="0">
              <a:effectLst/>
              <a:latin typeface="Avenir Book" panose="020B0503020203020204" pitchFamily="34" charset="-78"/>
              <a:ea typeface="Calibri" panose="020F0502020204030204" pitchFamily="34" charset="0"/>
              <a:cs typeface="Avenir Book" panose="020B0503020203020204" pitchFamily="34" charset="-78"/>
            </a:endParaRPr>
          </a:p>
          <a:p>
            <a:pPr algn="just"/>
            <a:r>
              <a:rPr lang="en-ZA" sz="2400" dirty="0">
                <a:effectLst/>
                <a:latin typeface="Avenir Book" panose="020B0503020203020204" pitchFamily="34" charset="-78"/>
                <a:ea typeface="Calibri" panose="020F0502020204030204" pitchFamily="34" charset="0"/>
                <a:cs typeface="Avenir Book" panose="020B0503020203020204" pitchFamily="34" charset="-78"/>
              </a:rPr>
              <a:t>Hardships are faced by part-time students in securing funding, which directly impacts their capacity to cover tuition fees and accommodation costs. This financial strain raises concerns about their ability to continue their PG studies.</a:t>
            </a:r>
          </a:p>
          <a:p>
            <a:pPr algn="just"/>
            <a:r>
              <a:rPr lang="en-ZA" sz="2400" kern="100" dirty="0">
                <a:latin typeface="Avenir Book" panose="020B0503020203020204" pitchFamily="34" charset="-78"/>
                <a:ea typeface="Calibri" panose="020F0502020204030204" pitchFamily="34" charset="0"/>
                <a:cs typeface="Avenir Book" panose="020B0503020203020204" pitchFamily="34" charset="-78"/>
              </a:rPr>
              <a:t>F</a:t>
            </a: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ew participants were externally or self-funded. Those who were self-funded indicated that they managed through their own incomes and/or through their parents.  Self-funded postgraduate students were typically older, and/or enrolled for their M&amp;D studies. Those funded externally were either supported by their employers and</a:t>
            </a:r>
            <a:r>
              <a:rPr lang="en-ZA" sz="2400" kern="100" dirty="0">
                <a:latin typeface="Avenir Book" panose="020B0503020203020204" pitchFamily="34" charset="-78"/>
                <a:ea typeface="Calibri" panose="020F0502020204030204" pitchFamily="34" charset="0"/>
                <a:cs typeface="Avenir Book" panose="020B0503020203020204" pitchFamily="34" charset="-78"/>
              </a:rPr>
              <a:t>/or</a:t>
            </a: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 government entities. These students also struggle financially with </a:t>
            </a:r>
            <a:r>
              <a:rPr lang="en-ZA" sz="2400" kern="100" dirty="0">
                <a:latin typeface="Avenir Book" panose="020B0503020203020204" pitchFamily="34" charset="-78"/>
                <a:ea typeface="Calibri" panose="020F0502020204030204" pitchFamily="34" charset="0"/>
                <a:cs typeface="Avenir Book" panose="020B0503020203020204" pitchFamily="34" charset="-78"/>
              </a:rPr>
              <a:t>some</a:t>
            </a:r>
            <a:r>
              <a:rPr lang="en-ZA" sz="2400" kern="100" dirty="0">
                <a:effectLst/>
                <a:latin typeface="Avenir Book" panose="020B0503020203020204" pitchFamily="34" charset="-78"/>
                <a:ea typeface="Calibri" panose="020F0502020204030204" pitchFamily="34" charset="0"/>
                <a:cs typeface="Avenir Book" panose="020B0503020203020204" pitchFamily="34" charset="-78"/>
              </a:rPr>
              <a:t> </a:t>
            </a:r>
            <a:r>
              <a:rPr lang="en-ZA" sz="2400" dirty="0">
                <a:effectLst/>
                <a:latin typeface="Avenir Book" panose="020B0503020203020204" pitchFamily="34" charset="-78"/>
                <a:ea typeface="Calibri" panose="020F0502020204030204" pitchFamily="34" charset="0"/>
                <a:cs typeface="Avenir Book" panose="020B0503020203020204" pitchFamily="34" charset="-78"/>
              </a:rPr>
              <a:t>resorting to covering expenses through fundraising initiatives and part-time employment.</a:t>
            </a:r>
            <a:endParaRPr lang="en-ZA" sz="2400" kern="100" dirty="0">
              <a:effectLst/>
              <a:latin typeface="Avenir Book" panose="020B0503020203020204" pitchFamily="34" charset="-78"/>
              <a:ea typeface="Calibri" panose="020F0502020204030204" pitchFamily="34" charset="0"/>
              <a:cs typeface="Avenir Book" panose="020B0503020203020204" pitchFamily="34" charset="-78"/>
            </a:endParaRPr>
          </a:p>
          <a:p>
            <a:pPr algn="just"/>
            <a:r>
              <a:rPr lang="en-ZA" sz="2400" kern="100" dirty="0">
                <a:latin typeface="Avenir Book" panose="020B0503020203020204" pitchFamily="34" charset="-78"/>
                <a:ea typeface="Calibri" panose="020F0502020204030204" pitchFamily="34" charset="0"/>
                <a:cs typeface="Avenir Book" panose="020B0503020203020204" pitchFamily="34" charset="-78"/>
              </a:rPr>
              <a:t>Participants also highlighted limited communication regarding PG funding options available.</a:t>
            </a:r>
          </a:p>
          <a:p>
            <a:pPr algn="just"/>
            <a:r>
              <a:rPr lang="en-ZA" sz="2400" kern="100" dirty="0">
                <a:latin typeface="Avenir Book" panose="020B0503020203020204" pitchFamily="34" charset="-78"/>
                <a:ea typeface="Calibri" panose="020F0502020204030204" pitchFamily="34" charset="0"/>
                <a:cs typeface="Avenir Book" panose="020B0503020203020204" pitchFamily="34" charset="-78"/>
              </a:rPr>
              <a:t>Challenges with securing accommodation were also raised. On-campus accommodation was in short supply and expensive. </a:t>
            </a:r>
          </a:p>
        </p:txBody>
      </p:sp>
      <p:pic>
        <p:nvPicPr>
          <p:cNvPr id="2" name="Picture 1">
            <a:extLst>
              <a:ext uri="{FF2B5EF4-FFF2-40B4-BE49-F238E27FC236}">
                <a16:creationId xmlns:a16="http://schemas.microsoft.com/office/drawing/2014/main" id="{67169EE9-D72D-FF56-B42D-A0D52D7AB7C1}"/>
              </a:ext>
            </a:extLst>
          </p:cNvPr>
          <p:cNvPicPr>
            <a:picLocks noChangeAspect="1"/>
          </p:cNvPicPr>
          <p:nvPr/>
        </p:nvPicPr>
        <p:blipFill rotWithShape="1">
          <a:blip r:embed="rId2"/>
          <a:srcRect b="79603"/>
          <a:stretch/>
        </p:blipFill>
        <p:spPr>
          <a:xfrm>
            <a:off x="-17417" y="0"/>
            <a:ext cx="12209417" cy="788796"/>
          </a:xfrm>
          <a:prstGeom prst="rect">
            <a:avLst/>
          </a:prstGeom>
        </p:spPr>
      </p:pic>
      <p:pic>
        <p:nvPicPr>
          <p:cNvPr id="3" name="Picture 2">
            <a:extLst>
              <a:ext uri="{FF2B5EF4-FFF2-40B4-BE49-F238E27FC236}">
                <a16:creationId xmlns:a16="http://schemas.microsoft.com/office/drawing/2014/main" id="{20CB3CB2-10CD-3B16-E2E9-875F87A0AE19}"/>
              </a:ext>
            </a:extLst>
          </p:cNvPr>
          <p:cNvPicPr>
            <a:picLocks noChangeAspect="1"/>
          </p:cNvPicPr>
          <p:nvPr/>
        </p:nvPicPr>
        <p:blipFill rotWithShape="1">
          <a:blip r:embed="rId2"/>
          <a:srcRect b="79603"/>
          <a:stretch/>
        </p:blipFill>
        <p:spPr>
          <a:xfrm>
            <a:off x="-17417" y="0"/>
            <a:ext cx="12209417" cy="788796"/>
          </a:xfrm>
          <a:prstGeom prst="rect">
            <a:avLst/>
          </a:prstGeom>
        </p:spPr>
      </p:pic>
      <p:sp>
        <p:nvSpPr>
          <p:cNvPr id="5" name="TextBox 4">
            <a:extLst>
              <a:ext uri="{FF2B5EF4-FFF2-40B4-BE49-F238E27FC236}">
                <a16:creationId xmlns:a16="http://schemas.microsoft.com/office/drawing/2014/main" id="{9FFA1B26-CAED-FD42-E9AC-6856BB11AFD3}"/>
              </a:ext>
            </a:extLst>
          </p:cNvPr>
          <p:cNvSpPr txBox="1"/>
          <p:nvPr/>
        </p:nvSpPr>
        <p:spPr>
          <a:xfrm>
            <a:off x="-8709" y="102010"/>
            <a:ext cx="12209417" cy="584775"/>
          </a:xfrm>
          <a:prstGeom prst="rect">
            <a:avLst/>
          </a:prstGeom>
          <a:noFill/>
        </p:spPr>
        <p:txBody>
          <a:bodyPr wrap="square">
            <a:spAutoFit/>
          </a:bodyPr>
          <a:lstStyle/>
          <a:p>
            <a:pPr algn="ctr" eaLnBrk="0" fontAlgn="base" hangingPunct="0">
              <a:spcBef>
                <a:spcPct val="0"/>
              </a:spcBef>
              <a:spcAft>
                <a:spcPct val="0"/>
              </a:spcAft>
              <a:defRPr/>
            </a:pPr>
            <a:r>
              <a:rPr kumimoji="0" lang="en-ZA" sz="3200" b="1" i="0" u="none" strike="noStrike" kern="1200" cap="none" spc="0" normalizeH="0" baseline="0" noProof="0" dirty="0">
                <a:ln>
                  <a:noFill/>
                </a:ln>
                <a:solidFill>
                  <a:schemeClr val="tx2"/>
                </a:solidFill>
                <a:effectLst/>
                <a:uLnTx/>
                <a:uFillTx/>
                <a:latin typeface="Avenir Book"/>
                <a:ea typeface="+mj-ea"/>
                <a:cs typeface="+mj-cs"/>
              </a:rPr>
              <a:t>Focus Group Discussions - Key Findings </a:t>
            </a:r>
            <a:endParaRPr lang="en-ZA" sz="3200" dirty="0">
              <a:solidFill>
                <a:schemeClr val="tx2"/>
              </a:solidFill>
              <a:latin typeface="Avenir Book"/>
              <a:ea typeface="MS PGothic" panose="020B0600070205080204" pitchFamily="34" charset="-128"/>
            </a:endParaRPr>
          </a:p>
        </p:txBody>
      </p:sp>
    </p:spTree>
    <p:extLst>
      <p:ext uri="{BB962C8B-B14F-4D97-AF65-F5344CB8AC3E}">
        <p14:creationId xmlns:p14="http://schemas.microsoft.com/office/powerpoint/2010/main" val="7058189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468171" y="1015999"/>
            <a:ext cx="11238240" cy="5589147"/>
          </a:xfrm>
        </p:spPr>
        <p:txBody>
          <a:bodyPr>
            <a:normAutofit lnSpcReduction="10000"/>
          </a:bodyPr>
          <a:lstStyle/>
          <a:p>
            <a:pPr marL="0" indent="0" algn="just">
              <a:buNone/>
            </a:pPr>
            <a:r>
              <a:rPr lang="en-ZA" sz="2400" b="1" kern="100" dirty="0">
                <a:latin typeface="Avenir Book" panose="020B0503020203020204" pitchFamily="34" charset="-78"/>
                <a:ea typeface="Calibri" panose="020F0502020204030204" pitchFamily="34" charset="0"/>
                <a:cs typeface="Avenir Book" panose="020B0503020203020204" pitchFamily="34" charset="-78"/>
              </a:rPr>
              <a:t>SUGGESTIONS TO IMPROVE CONVERSION OF PG APPLICATIONS TO REGISTRATIONS</a:t>
            </a:r>
          </a:p>
          <a:p>
            <a:pPr marL="0" indent="0" algn="just">
              <a:buNone/>
            </a:pPr>
            <a:endParaRPr lang="en-ZA" sz="1400" b="1" kern="100" dirty="0">
              <a:effectLst/>
              <a:latin typeface="Avenir Book" panose="020B0503020203020204" pitchFamily="34" charset="-78"/>
              <a:ea typeface="Calibri" panose="020F0502020204030204" pitchFamily="34" charset="0"/>
              <a:cs typeface="Avenir Book" panose="020B0503020203020204" pitchFamily="34" charset="-78"/>
            </a:endParaRPr>
          </a:p>
          <a:p>
            <a:pPr algn="just"/>
            <a:r>
              <a:rPr lang="en-ZA" sz="240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Postgraduate open days. </a:t>
            </a:r>
          </a:p>
          <a:p>
            <a:pPr algn="just"/>
            <a:r>
              <a:rPr lang="en-ZA" sz="240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Early research exposure to prepare the students for the transition from UG to PG studies. </a:t>
            </a:r>
            <a:r>
              <a:rPr lang="en-ZA" sz="2400" dirty="0">
                <a:solidFill>
                  <a:srgbClr val="000000"/>
                </a:solidFill>
                <a:latin typeface="Avenir Book" panose="020B0503020203020204" pitchFamily="34" charset="-78"/>
                <a:ea typeface="Calibri" panose="020F0502020204030204" pitchFamily="34" charset="0"/>
                <a:cs typeface="Avenir Book" panose="020B0503020203020204" pitchFamily="34" charset="-78"/>
              </a:rPr>
              <a:t>It was further suggested that this may assist in </a:t>
            </a:r>
            <a:r>
              <a:rPr lang="en-ZA" sz="240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reducing the dropout rates. </a:t>
            </a:r>
          </a:p>
          <a:p>
            <a:pPr algn="just"/>
            <a:r>
              <a:rPr lang="en-ZA" sz="240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Extending the application period for the PGRS funding to allow students to apply when they have been accepted for their PG studies.</a:t>
            </a:r>
            <a:endParaRPr lang="en-ZA" sz="2400" dirty="0">
              <a:effectLst/>
              <a:latin typeface="Avenir Book" panose="020B0503020203020204" pitchFamily="34" charset="-78"/>
              <a:ea typeface="Calibri" panose="020F0502020204030204" pitchFamily="34" charset="0"/>
              <a:cs typeface="Avenir Book" panose="020B0503020203020204" pitchFamily="34" charset="-78"/>
            </a:endParaRPr>
          </a:p>
          <a:p>
            <a:pPr algn="just"/>
            <a:r>
              <a:rPr lang="en-ZA" sz="240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Clear communication. </a:t>
            </a:r>
          </a:p>
          <a:p>
            <a:pPr algn="just"/>
            <a:r>
              <a:rPr lang="en-ZA" sz="240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Improved support from departments and academic staff. </a:t>
            </a:r>
          </a:p>
          <a:p>
            <a:pPr algn="just"/>
            <a:r>
              <a:rPr lang="en-ZA" sz="2400" kern="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It was proposed that application forms should be available in different South African official languages to enhance inclusivity.</a:t>
            </a:r>
          </a:p>
          <a:p>
            <a:pPr algn="just"/>
            <a:r>
              <a:rPr lang="en-ZA" sz="2400" dirty="0">
                <a:solidFill>
                  <a:srgbClr val="000000"/>
                </a:solidFill>
                <a:latin typeface="Avenir Book" panose="020B0503020203020204" pitchFamily="34" charset="-78"/>
                <a:ea typeface="Calibri" panose="020F0502020204030204" pitchFamily="34" charset="0"/>
                <a:cs typeface="Avenir Book" panose="020B0503020203020204" pitchFamily="34" charset="-78"/>
              </a:rPr>
              <a:t>S</a:t>
            </a:r>
            <a:r>
              <a:rPr lang="en-ZA" sz="2400" dirty="0">
                <a:solidFill>
                  <a:srgbClr val="000000"/>
                </a:solidFill>
                <a:effectLst/>
                <a:latin typeface="Avenir Book" panose="020B0503020203020204" pitchFamily="34" charset="-78"/>
                <a:ea typeface="Calibri" panose="020F0502020204030204" pitchFamily="34" charset="0"/>
                <a:cs typeface="Avenir Book" panose="020B0503020203020204" pitchFamily="34" charset="-78"/>
              </a:rPr>
              <a:t>tudents encouraged each other to pay attention to the University’s communications and to be more proactive.</a:t>
            </a:r>
            <a:endParaRPr lang="en-ZA" sz="2400" dirty="0">
              <a:effectLst/>
              <a:latin typeface="Avenir Book" panose="020B0503020203020204" pitchFamily="34" charset="-78"/>
              <a:ea typeface="Calibri" panose="020F0502020204030204" pitchFamily="34" charset="0"/>
              <a:cs typeface="Avenir Book" panose="020B0503020203020204" pitchFamily="34" charset="-78"/>
            </a:endParaRPr>
          </a:p>
          <a:p>
            <a:pPr algn="just"/>
            <a:endParaRPr lang="en-ZA" sz="1600" dirty="0">
              <a:effectLst/>
              <a:highlight>
                <a:srgbClr val="FFFF00"/>
              </a:highlight>
              <a:latin typeface="Avenir Book" panose="020B0503020203020204" pitchFamily="34" charset="-78"/>
              <a:ea typeface="Calibri" panose="020F0502020204030204" pitchFamily="34" charset="0"/>
              <a:cs typeface="Avenir Book" panose="020B0503020203020204" pitchFamily="34" charset="-78"/>
            </a:endParaRPr>
          </a:p>
          <a:p>
            <a:pPr marL="0" indent="0" algn="just">
              <a:buNone/>
            </a:pPr>
            <a:endParaRPr lang="en-ZA" sz="1600" dirty="0">
              <a:effectLst/>
              <a:latin typeface="Avenir Book" panose="020B0503020203020204" pitchFamily="34" charset="-78"/>
              <a:ea typeface="Calibri" panose="020F0502020204030204" pitchFamily="34" charset="0"/>
              <a:cs typeface="Avenir Book" panose="020B0503020203020204" pitchFamily="34" charset="-78"/>
            </a:endParaRPr>
          </a:p>
          <a:p>
            <a:pPr marL="0" indent="0" algn="just">
              <a:buNone/>
            </a:pPr>
            <a:endParaRPr lang="en-ZA" sz="1600" b="1" kern="100" dirty="0">
              <a:effectLst/>
              <a:latin typeface="Avenir Book" panose="020B0503020203020204" pitchFamily="34" charset="-78"/>
              <a:ea typeface="Calibri" panose="020F0502020204030204" pitchFamily="34" charset="0"/>
              <a:cs typeface="Avenir Book" panose="020B0503020203020204" pitchFamily="34" charset="-78"/>
            </a:endParaRPr>
          </a:p>
          <a:p>
            <a:pPr algn="just"/>
            <a:endParaRPr lang="en-ZA" altLang="en-US" sz="1800" b="1" dirty="0">
              <a:latin typeface="Avenir Book" panose="020B0503020203020204" pitchFamily="34" charset="-78"/>
              <a:cs typeface="Avenir Book" panose="020B0503020203020204" pitchFamily="34" charset="-78"/>
            </a:endParaRPr>
          </a:p>
        </p:txBody>
      </p:sp>
      <p:pic>
        <p:nvPicPr>
          <p:cNvPr id="2" name="Picture 1">
            <a:extLst>
              <a:ext uri="{FF2B5EF4-FFF2-40B4-BE49-F238E27FC236}">
                <a16:creationId xmlns:a16="http://schemas.microsoft.com/office/drawing/2014/main" id="{B27C69CB-61B4-5438-B52D-BCF8F838F7EB}"/>
              </a:ext>
            </a:extLst>
          </p:cNvPr>
          <p:cNvPicPr>
            <a:picLocks noChangeAspect="1"/>
          </p:cNvPicPr>
          <p:nvPr/>
        </p:nvPicPr>
        <p:blipFill rotWithShape="1">
          <a:blip r:embed="rId2"/>
          <a:srcRect b="79603"/>
          <a:stretch/>
        </p:blipFill>
        <p:spPr>
          <a:xfrm>
            <a:off x="-17417" y="0"/>
            <a:ext cx="12209417" cy="788796"/>
          </a:xfrm>
          <a:prstGeom prst="rect">
            <a:avLst/>
          </a:prstGeom>
        </p:spPr>
      </p:pic>
      <p:pic>
        <p:nvPicPr>
          <p:cNvPr id="3" name="Picture 2">
            <a:extLst>
              <a:ext uri="{FF2B5EF4-FFF2-40B4-BE49-F238E27FC236}">
                <a16:creationId xmlns:a16="http://schemas.microsoft.com/office/drawing/2014/main" id="{2AD58100-4A4A-2D54-73A6-BB3AFB5E2924}"/>
              </a:ext>
            </a:extLst>
          </p:cNvPr>
          <p:cNvPicPr>
            <a:picLocks noChangeAspect="1"/>
          </p:cNvPicPr>
          <p:nvPr/>
        </p:nvPicPr>
        <p:blipFill rotWithShape="1">
          <a:blip r:embed="rId2"/>
          <a:srcRect b="79603"/>
          <a:stretch/>
        </p:blipFill>
        <p:spPr>
          <a:xfrm>
            <a:off x="-17417" y="0"/>
            <a:ext cx="12209417" cy="788796"/>
          </a:xfrm>
          <a:prstGeom prst="rect">
            <a:avLst/>
          </a:prstGeom>
        </p:spPr>
      </p:pic>
      <p:sp>
        <p:nvSpPr>
          <p:cNvPr id="5" name="TextBox 4">
            <a:extLst>
              <a:ext uri="{FF2B5EF4-FFF2-40B4-BE49-F238E27FC236}">
                <a16:creationId xmlns:a16="http://schemas.microsoft.com/office/drawing/2014/main" id="{E3CB6FD7-E8FE-900D-8B02-41DD57A0E84E}"/>
              </a:ext>
            </a:extLst>
          </p:cNvPr>
          <p:cNvSpPr txBox="1"/>
          <p:nvPr/>
        </p:nvSpPr>
        <p:spPr>
          <a:xfrm>
            <a:off x="-8709" y="102010"/>
            <a:ext cx="12209417" cy="584775"/>
          </a:xfrm>
          <a:prstGeom prst="rect">
            <a:avLst/>
          </a:prstGeom>
          <a:noFill/>
        </p:spPr>
        <p:txBody>
          <a:bodyPr wrap="square">
            <a:spAutoFit/>
          </a:bodyPr>
          <a:lstStyle/>
          <a:p>
            <a:pPr algn="ctr" eaLnBrk="0" fontAlgn="base" hangingPunct="0">
              <a:spcBef>
                <a:spcPct val="0"/>
              </a:spcBef>
              <a:spcAft>
                <a:spcPct val="0"/>
              </a:spcAft>
              <a:defRPr/>
            </a:pPr>
            <a:r>
              <a:rPr kumimoji="0" lang="en-ZA" sz="3200" b="1" i="0" u="none" strike="noStrike" kern="1200" cap="none" spc="0" normalizeH="0" baseline="0" noProof="0" dirty="0">
                <a:ln>
                  <a:noFill/>
                </a:ln>
                <a:solidFill>
                  <a:schemeClr val="tx2"/>
                </a:solidFill>
                <a:effectLst/>
                <a:uLnTx/>
                <a:uFillTx/>
                <a:latin typeface="Avenir Book"/>
                <a:ea typeface="+mj-ea"/>
                <a:cs typeface="+mj-cs"/>
              </a:rPr>
              <a:t>Focus Group Discussions - Key Findings </a:t>
            </a:r>
            <a:endParaRPr lang="en-ZA" sz="3200" dirty="0">
              <a:solidFill>
                <a:schemeClr val="tx2"/>
              </a:solidFill>
              <a:latin typeface="Avenir Book"/>
              <a:ea typeface="MS PGothic" panose="020B0600070205080204" pitchFamily="34" charset="-128"/>
            </a:endParaRPr>
          </a:p>
        </p:txBody>
      </p:sp>
    </p:spTree>
    <p:extLst>
      <p:ext uri="{BB962C8B-B14F-4D97-AF65-F5344CB8AC3E}">
        <p14:creationId xmlns:p14="http://schemas.microsoft.com/office/powerpoint/2010/main" val="16452268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1E9AD5D2-8361-A02C-9F44-F5E5BA10416B}"/>
              </a:ext>
            </a:extLst>
          </p:cNvPr>
          <p:cNvSpPr>
            <a:spLocks noGrp="1" noChangeArrowheads="1"/>
          </p:cNvSpPr>
          <p:nvPr>
            <p:ph idx="1"/>
          </p:nvPr>
        </p:nvSpPr>
        <p:spPr>
          <a:xfrm>
            <a:off x="198282" y="992880"/>
            <a:ext cx="11520000" cy="5763110"/>
          </a:xfrm>
          <a:solidFill>
            <a:schemeClr val="bg1"/>
          </a:solidFill>
        </p:spPr>
        <p:txBody>
          <a:bodyPr>
            <a:noAutofit/>
          </a:bodyPr>
          <a:lstStyle/>
          <a:p>
            <a:pPr lvl="0" algn="just">
              <a:lnSpc>
                <a:spcPct val="100000"/>
              </a:lnSpc>
              <a:spcBef>
                <a:spcPts val="0"/>
              </a:spcBef>
            </a:pPr>
            <a:r>
              <a:rPr lang="en-ZA" sz="2000" dirty="0">
                <a:latin typeface="Avenir Book" panose="020B0503020203020204" pitchFamily="34" charset="-78"/>
                <a:cs typeface="Avenir Book" panose="020B0503020203020204" pitchFamily="34" charset="-78"/>
              </a:rPr>
              <a:t>Embrace a culture of discussing possibilities of PG studies with senior UG students.</a:t>
            </a:r>
          </a:p>
          <a:p>
            <a:pPr lvl="0" algn="just">
              <a:lnSpc>
                <a:spcPct val="100000"/>
              </a:lnSpc>
              <a:spcBef>
                <a:spcPts val="0"/>
              </a:spcBef>
            </a:pPr>
            <a:r>
              <a:rPr lang="en-ZA" sz="2000" dirty="0">
                <a:latin typeface="Avenir Book" panose="020B0503020203020204" pitchFamily="34" charset="-78"/>
                <a:cs typeface="Avenir Book" panose="020B0503020203020204" pitchFamily="34" charset="-78"/>
              </a:rPr>
              <a:t>Identify niche PG programmes/qualifications which are recognised nationally and internationally and market these aggressively to attract both internal and external prospective students. </a:t>
            </a:r>
          </a:p>
          <a:p>
            <a:pPr lvl="0" algn="just">
              <a:lnSpc>
                <a:spcPct val="100000"/>
              </a:lnSpc>
              <a:spcBef>
                <a:spcPts val="0"/>
              </a:spcBef>
            </a:pPr>
            <a:r>
              <a:rPr lang="en-ZA" sz="2000" dirty="0">
                <a:latin typeface="Avenir Book" panose="020B0503020203020204" pitchFamily="34" charset="-78"/>
                <a:cs typeface="Avenir Book" panose="020B0503020203020204" pitchFamily="34" charset="-78"/>
              </a:rPr>
              <a:t>Capacitate PG online application/registration system to withstand high-volume use and rectify the issue regarding uploading of documents.</a:t>
            </a:r>
          </a:p>
          <a:p>
            <a:pPr lvl="0" algn="just">
              <a:lnSpc>
                <a:spcPct val="100000"/>
              </a:lnSpc>
              <a:spcBef>
                <a:spcPts val="0"/>
              </a:spcBef>
            </a:pPr>
            <a:r>
              <a:rPr lang="en-ZA" sz="2000" dirty="0">
                <a:latin typeface="Avenir Book" panose="020B0503020203020204" pitchFamily="34" charset="-78"/>
                <a:cs typeface="Avenir Book" panose="020B0503020203020204" pitchFamily="34" charset="-78"/>
              </a:rPr>
              <a:t>Encourage administrative staff to embrace an ethic of service and care and provide professional development for departmental and faculty administrators on institutional admission requirements and processes.</a:t>
            </a:r>
          </a:p>
          <a:p>
            <a:pPr lvl="0" algn="just">
              <a:lnSpc>
                <a:spcPct val="100000"/>
              </a:lnSpc>
              <a:spcBef>
                <a:spcPts val="0"/>
              </a:spcBef>
            </a:pPr>
            <a:r>
              <a:rPr lang="en-ZA" sz="2000" dirty="0">
                <a:latin typeface="Avenir Book" panose="020B0503020203020204" pitchFamily="34" charset="-78"/>
                <a:cs typeface="Avenir Book" panose="020B0503020203020204" pitchFamily="34" charset="-78"/>
              </a:rPr>
              <a:t>Ensure efficient, accurate, and timely communication with PG students once they have applied to ensure they register.</a:t>
            </a:r>
          </a:p>
          <a:p>
            <a:pPr lvl="0" algn="just">
              <a:lnSpc>
                <a:spcPct val="100000"/>
              </a:lnSpc>
              <a:spcBef>
                <a:spcPts val="0"/>
              </a:spcBef>
            </a:pPr>
            <a:r>
              <a:rPr lang="en-ZA" sz="2000" dirty="0">
                <a:latin typeface="Avenir Book" panose="020B0503020203020204" pitchFamily="34" charset="-78"/>
                <a:cs typeface="Avenir Book" panose="020B0503020203020204" pitchFamily="34" charset="-78"/>
              </a:rPr>
              <a:t>Intensify recruitment of senior academics that hold NRF Chairs and other grant funding sources to supplement institutional funding sources for PG students.</a:t>
            </a:r>
          </a:p>
          <a:p>
            <a:pPr lvl="0" algn="just">
              <a:lnSpc>
                <a:spcPct val="100000"/>
              </a:lnSpc>
              <a:spcBef>
                <a:spcPts val="0"/>
              </a:spcBef>
            </a:pPr>
            <a:r>
              <a:rPr lang="en-ZA" sz="2000" dirty="0">
                <a:latin typeface="Avenir Book" panose="020B0503020203020204" pitchFamily="34" charset="-78"/>
                <a:cs typeface="Avenir Book" panose="020B0503020203020204" pitchFamily="34" charset="-78"/>
              </a:rPr>
              <a:t>Intensify resource mobilisation for PG scholarships and bursaries, including funding for part-time PG students. </a:t>
            </a:r>
          </a:p>
          <a:p>
            <a:pPr lvl="0" algn="just">
              <a:lnSpc>
                <a:spcPct val="100000"/>
              </a:lnSpc>
              <a:spcBef>
                <a:spcPts val="0"/>
              </a:spcBef>
            </a:pPr>
            <a:r>
              <a:rPr lang="en-ZA" sz="2000" dirty="0">
                <a:latin typeface="Avenir Book" panose="020B0503020203020204" pitchFamily="34" charset="-78"/>
                <a:cs typeface="Avenir Book" panose="020B0503020203020204" pitchFamily="34" charset="-78"/>
              </a:rPr>
              <a:t>Consider a negotiated percentage reduction in fees to be offered to employers who sponsor further studies for their employees.  </a:t>
            </a:r>
          </a:p>
          <a:p>
            <a:pPr algn="just">
              <a:lnSpc>
                <a:spcPct val="100000"/>
              </a:lnSpc>
              <a:spcBef>
                <a:spcPts val="0"/>
              </a:spcBef>
            </a:pPr>
            <a:r>
              <a:rPr lang="en-ZA" sz="2000" dirty="0">
                <a:effectLst/>
                <a:latin typeface="Avenir Book" panose="020B0503020203020204" pitchFamily="34" charset="-78"/>
                <a:ea typeface="Calibri" panose="020F0502020204030204" pitchFamily="34" charset="0"/>
                <a:cs typeface="Avenir Book" panose="020B0503020203020204" pitchFamily="34" charset="-78"/>
              </a:rPr>
              <a:t>Participants underscored the importance of nurturing a vibrant university culture and fostering a sense of belonging among the student community.</a:t>
            </a:r>
          </a:p>
          <a:p>
            <a:pPr lvl="0" algn="just">
              <a:lnSpc>
                <a:spcPct val="100000"/>
              </a:lnSpc>
              <a:spcBef>
                <a:spcPts val="0"/>
              </a:spcBef>
            </a:pPr>
            <a:endParaRPr lang="en-ZA" sz="2000" dirty="0">
              <a:latin typeface="Avenir Book" panose="020B0503020203020204" pitchFamily="34" charset="-78"/>
              <a:cs typeface="Avenir Book" panose="020B0503020203020204" pitchFamily="34" charset="-78"/>
            </a:endParaRPr>
          </a:p>
        </p:txBody>
      </p:sp>
      <p:pic>
        <p:nvPicPr>
          <p:cNvPr id="2" name="Picture 1">
            <a:extLst>
              <a:ext uri="{FF2B5EF4-FFF2-40B4-BE49-F238E27FC236}">
                <a16:creationId xmlns:a16="http://schemas.microsoft.com/office/drawing/2014/main" id="{9F1A42ED-609E-7187-1539-A5838CACFF08}"/>
              </a:ext>
            </a:extLst>
          </p:cNvPr>
          <p:cNvPicPr>
            <a:picLocks noChangeAspect="1"/>
          </p:cNvPicPr>
          <p:nvPr/>
        </p:nvPicPr>
        <p:blipFill rotWithShape="1">
          <a:blip r:embed="rId2"/>
          <a:srcRect b="79603"/>
          <a:stretch/>
        </p:blipFill>
        <p:spPr>
          <a:xfrm>
            <a:off x="-17417" y="0"/>
            <a:ext cx="12209417" cy="788796"/>
          </a:xfrm>
          <a:prstGeom prst="rect">
            <a:avLst/>
          </a:prstGeom>
        </p:spPr>
      </p:pic>
      <p:pic>
        <p:nvPicPr>
          <p:cNvPr id="3" name="Picture 2">
            <a:extLst>
              <a:ext uri="{FF2B5EF4-FFF2-40B4-BE49-F238E27FC236}">
                <a16:creationId xmlns:a16="http://schemas.microsoft.com/office/drawing/2014/main" id="{167999FE-89C8-C94C-9871-B7BE93746239}"/>
              </a:ext>
            </a:extLst>
          </p:cNvPr>
          <p:cNvPicPr>
            <a:picLocks noChangeAspect="1"/>
          </p:cNvPicPr>
          <p:nvPr/>
        </p:nvPicPr>
        <p:blipFill rotWithShape="1">
          <a:blip r:embed="rId2"/>
          <a:srcRect b="79603"/>
          <a:stretch/>
        </p:blipFill>
        <p:spPr>
          <a:xfrm>
            <a:off x="0" y="-21204"/>
            <a:ext cx="12209417" cy="788796"/>
          </a:xfrm>
          <a:prstGeom prst="rect">
            <a:avLst/>
          </a:prstGeom>
        </p:spPr>
      </p:pic>
      <p:sp>
        <p:nvSpPr>
          <p:cNvPr id="5" name="TextBox 4">
            <a:extLst>
              <a:ext uri="{FF2B5EF4-FFF2-40B4-BE49-F238E27FC236}">
                <a16:creationId xmlns:a16="http://schemas.microsoft.com/office/drawing/2014/main" id="{B2E54F61-3126-CC9D-E30F-9CD6F75B101D}"/>
              </a:ext>
            </a:extLst>
          </p:cNvPr>
          <p:cNvSpPr txBox="1"/>
          <p:nvPr/>
        </p:nvSpPr>
        <p:spPr>
          <a:xfrm>
            <a:off x="-8709" y="102010"/>
            <a:ext cx="12209417" cy="584775"/>
          </a:xfrm>
          <a:prstGeom prst="rect">
            <a:avLst/>
          </a:prstGeom>
          <a:noFill/>
        </p:spPr>
        <p:txBody>
          <a:bodyPr wrap="square">
            <a:spAutoFit/>
          </a:bodyPr>
          <a:lstStyle/>
          <a:p>
            <a:pPr algn="ctr" eaLnBrk="0" fontAlgn="base" hangingPunct="0">
              <a:spcBef>
                <a:spcPct val="0"/>
              </a:spcBef>
              <a:spcAft>
                <a:spcPct val="0"/>
              </a:spcAft>
              <a:defRPr/>
            </a:pPr>
            <a:r>
              <a:rPr kumimoji="0" lang="en-ZA" sz="3200" b="1" i="0" u="none" strike="noStrike" kern="1200" cap="none" spc="0" normalizeH="0" baseline="0" noProof="0" dirty="0">
                <a:ln>
                  <a:noFill/>
                </a:ln>
                <a:solidFill>
                  <a:schemeClr val="tx2"/>
                </a:solidFill>
                <a:effectLst/>
                <a:uLnTx/>
                <a:uFillTx/>
                <a:latin typeface="Avenir Book"/>
                <a:ea typeface="+mj-ea"/>
                <a:cs typeface="+mj-cs"/>
              </a:rPr>
              <a:t>Focus Group Discussions - Recommendations</a:t>
            </a:r>
            <a:endParaRPr lang="en-ZA" sz="3200" dirty="0">
              <a:solidFill>
                <a:schemeClr val="tx2"/>
              </a:solidFill>
              <a:latin typeface="Avenir Book"/>
              <a:ea typeface="MS PGothic" panose="020B0600070205080204" pitchFamily="34" charset="-128"/>
            </a:endParaRPr>
          </a:p>
        </p:txBody>
      </p:sp>
    </p:spTree>
    <p:extLst>
      <p:ext uri="{BB962C8B-B14F-4D97-AF65-F5344CB8AC3E}">
        <p14:creationId xmlns:p14="http://schemas.microsoft.com/office/powerpoint/2010/main" val="2438110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301261B-4231-53F8-A198-A72E356D714C}"/>
              </a:ext>
            </a:extLst>
          </p:cNvPr>
          <p:cNvGraphicFramePr>
            <a:graphicFrameLocks noGrp="1"/>
          </p:cNvGraphicFramePr>
          <p:nvPr>
            <p:ph idx="1"/>
            <p:extLst>
              <p:ext uri="{D42A27DB-BD31-4B8C-83A1-F6EECF244321}">
                <p14:modId xmlns:p14="http://schemas.microsoft.com/office/powerpoint/2010/main" val="1472024969"/>
              </p:ext>
            </p:extLst>
          </p:nvPr>
        </p:nvGraphicFramePr>
        <p:xfrm>
          <a:off x="838200" y="1320800"/>
          <a:ext cx="10515600" cy="5059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878A322E-2DC3-49D2-567F-0EB24A0215CB}"/>
              </a:ext>
            </a:extLst>
          </p:cNvPr>
          <p:cNvPicPr>
            <a:picLocks noChangeAspect="1"/>
          </p:cNvPicPr>
          <p:nvPr/>
        </p:nvPicPr>
        <p:blipFill rotWithShape="1">
          <a:blip r:embed="rId7"/>
          <a:srcRect b="79603"/>
          <a:stretch/>
        </p:blipFill>
        <p:spPr>
          <a:xfrm>
            <a:off x="0" y="-21204"/>
            <a:ext cx="12209417" cy="788796"/>
          </a:xfrm>
          <a:prstGeom prst="rect">
            <a:avLst/>
          </a:prstGeom>
        </p:spPr>
      </p:pic>
      <p:sp>
        <p:nvSpPr>
          <p:cNvPr id="6" name="TextBox 5">
            <a:extLst>
              <a:ext uri="{FF2B5EF4-FFF2-40B4-BE49-F238E27FC236}">
                <a16:creationId xmlns:a16="http://schemas.microsoft.com/office/drawing/2014/main" id="{6E576216-6408-DADA-96C0-C7EB1646D6DF}"/>
              </a:ext>
            </a:extLst>
          </p:cNvPr>
          <p:cNvSpPr txBox="1"/>
          <p:nvPr/>
        </p:nvSpPr>
        <p:spPr>
          <a:xfrm>
            <a:off x="-8709" y="102010"/>
            <a:ext cx="12209417" cy="646331"/>
          </a:xfrm>
          <a:prstGeom prst="rect">
            <a:avLst/>
          </a:prstGeom>
          <a:noFill/>
        </p:spPr>
        <p:txBody>
          <a:bodyPr wrap="square">
            <a:spAutoFit/>
          </a:bodyPr>
          <a:lstStyle/>
          <a:p>
            <a:pPr algn="ctr" eaLnBrk="0" fontAlgn="base" hangingPunct="0">
              <a:spcBef>
                <a:spcPct val="0"/>
              </a:spcBef>
              <a:spcAft>
                <a:spcPct val="0"/>
              </a:spcAft>
              <a:defRPr/>
            </a:pPr>
            <a:r>
              <a:rPr lang="en-ZA" sz="3600" b="1" dirty="0">
                <a:solidFill>
                  <a:schemeClr val="tx2"/>
                </a:solidFill>
                <a:latin typeface="Avenir Book"/>
                <a:ea typeface="MS PGothic" panose="020B0600070205080204" pitchFamily="34" charset="-128"/>
              </a:rPr>
              <a:t>In conclusion</a:t>
            </a:r>
          </a:p>
        </p:txBody>
      </p:sp>
    </p:spTree>
    <p:extLst>
      <p:ext uri="{BB962C8B-B14F-4D97-AF65-F5344CB8AC3E}">
        <p14:creationId xmlns:p14="http://schemas.microsoft.com/office/powerpoint/2010/main" val="3568725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F44DD0-941B-0349-090F-D74121B7B1CD}"/>
              </a:ext>
            </a:extLst>
          </p:cNvPr>
          <p:cNvSpPr txBox="1"/>
          <p:nvPr/>
        </p:nvSpPr>
        <p:spPr>
          <a:xfrm>
            <a:off x="1686560" y="1859280"/>
            <a:ext cx="8818880" cy="2308324"/>
          </a:xfrm>
          <a:prstGeom prst="rect">
            <a:avLst/>
          </a:prstGeom>
          <a:solidFill>
            <a:schemeClr val="tx2">
              <a:lumMod val="50000"/>
            </a:schemeClr>
          </a:solidFill>
        </p:spPr>
        <p:txBody>
          <a:bodyPr wrap="square" rtlCol="0">
            <a:spAutoFit/>
          </a:bodyPr>
          <a:lstStyle/>
          <a:p>
            <a:pPr algn="ctr"/>
            <a:r>
              <a:rPr lang="en-ZA" sz="3200" b="1" dirty="0">
                <a:solidFill>
                  <a:schemeClr val="bg1"/>
                </a:solidFill>
                <a:latin typeface="Avenir Book" panose="020B0503020203020204" pitchFamily="34" charset="-78"/>
                <a:cs typeface="Avenir Book" panose="020B0503020203020204" pitchFamily="34" charset="-78"/>
              </a:rPr>
              <a:t>Special acknowledgement to: </a:t>
            </a:r>
          </a:p>
          <a:p>
            <a:pPr algn="ctr"/>
            <a:r>
              <a:rPr lang="en-ZA" sz="2800" dirty="0">
                <a:solidFill>
                  <a:schemeClr val="bg1"/>
                </a:solidFill>
                <a:latin typeface="Avenir Book" panose="020B0503020203020204" pitchFamily="34" charset="-78"/>
                <a:cs typeface="Avenir Book" panose="020B0503020203020204" pitchFamily="34" charset="-78"/>
              </a:rPr>
              <a:t>Dr C Sheppard, Mr G van Leeve, Ms M Neale-Shutte, and Dr S Nomvete from the Office for Institutional Strategy for the data and institutional research findings outlined in this presentation. </a:t>
            </a:r>
          </a:p>
        </p:txBody>
      </p:sp>
    </p:spTree>
    <p:extLst>
      <p:ext uri="{BB962C8B-B14F-4D97-AF65-F5344CB8AC3E}">
        <p14:creationId xmlns:p14="http://schemas.microsoft.com/office/powerpoint/2010/main" val="1066610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31A6-15AD-15F6-EC48-4E84278626FC}"/>
              </a:ext>
            </a:extLst>
          </p:cNvPr>
          <p:cNvSpPr txBox="1">
            <a:spLocks/>
          </p:cNvSpPr>
          <p:nvPr/>
        </p:nvSpPr>
        <p:spPr>
          <a:xfrm>
            <a:off x="478970" y="678634"/>
            <a:ext cx="1123405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ZA" sz="3200" dirty="0"/>
          </a:p>
        </p:txBody>
      </p:sp>
      <p:pic>
        <p:nvPicPr>
          <p:cNvPr id="6" name="Picture 5">
            <a:extLst>
              <a:ext uri="{FF2B5EF4-FFF2-40B4-BE49-F238E27FC236}">
                <a16:creationId xmlns:a16="http://schemas.microsoft.com/office/drawing/2014/main" id="{2A9B7016-2E08-2426-7367-305016FE4461}"/>
              </a:ext>
            </a:extLst>
          </p:cNvPr>
          <p:cNvPicPr>
            <a:picLocks noChangeAspect="1"/>
          </p:cNvPicPr>
          <p:nvPr/>
        </p:nvPicPr>
        <p:blipFill rotWithShape="1">
          <a:blip r:embed="rId2"/>
          <a:srcRect b="79603"/>
          <a:stretch/>
        </p:blipFill>
        <p:spPr>
          <a:xfrm>
            <a:off x="-1" y="1"/>
            <a:ext cx="12209417" cy="812300"/>
          </a:xfrm>
          <a:prstGeom prst="rect">
            <a:avLst/>
          </a:prstGeom>
        </p:spPr>
      </p:pic>
      <p:pic>
        <p:nvPicPr>
          <p:cNvPr id="3" name="Picture 2">
            <a:extLst>
              <a:ext uri="{FF2B5EF4-FFF2-40B4-BE49-F238E27FC236}">
                <a16:creationId xmlns:a16="http://schemas.microsoft.com/office/drawing/2014/main" id="{E51AB9B2-3DC8-681C-F5DB-51DF2F67948A}"/>
              </a:ext>
            </a:extLst>
          </p:cNvPr>
          <p:cNvPicPr>
            <a:picLocks noChangeAspect="1"/>
          </p:cNvPicPr>
          <p:nvPr/>
        </p:nvPicPr>
        <p:blipFill>
          <a:blip r:embed="rId3"/>
          <a:stretch>
            <a:fillRect/>
          </a:stretch>
        </p:blipFill>
        <p:spPr>
          <a:xfrm>
            <a:off x="2062489" y="909024"/>
            <a:ext cx="7933902" cy="5771064"/>
          </a:xfrm>
          <a:prstGeom prst="rect">
            <a:avLst/>
          </a:prstGeom>
        </p:spPr>
      </p:pic>
      <p:sp>
        <p:nvSpPr>
          <p:cNvPr id="7" name="Title 2">
            <a:extLst>
              <a:ext uri="{FF2B5EF4-FFF2-40B4-BE49-F238E27FC236}">
                <a16:creationId xmlns:a16="http://schemas.microsoft.com/office/drawing/2014/main" id="{ECEE8057-6E64-20B6-5076-8711CDB5C6AA}"/>
              </a:ext>
            </a:extLst>
          </p:cNvPr>
          <p:cNvSpPr>
            <a:spLocks noGrp="1"/>
          </p:cNvSpPr>
          <p:nvPr>
            <p:ph type="title"/>
          </p:nvPr>
        </p:nvSpPr>
        <p:spPr>
          <a:xfrm>
            <a:off x="152398" y="177912"/>
            <a:ext cx="11904617" cy="553201"/>
          </a:xfrm>
        </p:spPr>
        <p:txBody>
          <a:bodyPr>
            <a:noAutofit/>
          </a:bodyPr>
          <a:lstStyle/>
          <a:p>
            <a:pPr algn="ctr"/>
            <a:r>
              <a:rPr lang="en-ZA" sz="3600" b="1" dirty="0">
                <a:solidFill>
                  <a:srgbClr val="002060"/>
                </a:solidFill>
                <a:latin typeface="Avenir Book" panose="020B0503020203020204" pitchFamily="34" charset="-78"/>
                <a:cs typeface="Avenir Book" panose="020B0503020203020204" pitchFamily="34" charset="-78"/>
              </a:rPr>
              <a:t>Vision 2030 alignment</a:t>
            </a:r>
          </a:p>
        </p:txBody>
      </p:sp>
    </p:spTree>
    <p:extLst>
      <p:ext uri="{BB962C8B-B14F-4D97-AF65-F5344CB8AC3E}">
        <p14:creationId xmlns:p14="http://schemas.microsoft.com/office/powerpoint/2010/main" val="1264884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2"/>
          <a:srcRect l="1" t="93604" r="859"/>
          <a:stretch/>
        </p:blipFill>
        <p:spPr>
          <a:xfrm>
            <a:off x="-1" y="6069205"/>
            <a:ext cx="12192001" cy="788796"/>
          </a:xfrm>
          <a:prstGeom prst="rect">
            <a:avLst/>
          </a:prstGeom>
        </p:spPr>
      </p:pic>
      <p:pic>
        <p:nvPicPr>
          <p:cNvPr id="6" name="Picture 5">
            <a:extLst>
              <a:ext uri="{FF2B5EF4-FFF2-40B4-BE49-F238E27FC236}">
                <a16:creationId xmlns:a16="http://schemas.microsoft.com/office/drawing/2014/main" id="{741BDC16-A09A-88B5-09C8-F30F51C5C010}"/>
              </a:ext>
            </a:extLst>
          </p:cNvPr>
          <p:cNvPicPr>
            <a:picLocks noChangeAspect="1"/>
          </p:cNvPicPr>
          <p:nvPr/>
        </p:nvPicPr>
        <p:blipFill rotWithShape="1">
          <a:blip r:embed="rId3"/>
          <a:srcRect b="79603"/>
          <a:stretch/>
        </p:blipFill>
        <p:spPr>
          <a:xfrm>
            <a:off x="-1" y="0"/>
            <a:ext cx="12209417" cy="801677"/>
          </a:xfrm>
          <a:prstGeom prst="rect">
            <a:avLst/>
          </a:prstGeom>
        </p:spPr>
      </p:pic>
      <p:sp>
        <p:nvSpPr>
          <p:cNvPr id="7" name="Title 1">
            <a:extLst>
              <a:ext uri="{FF2B5EF4-FFF2-40B4-BE49-F238E27FC236}">
                <a16:creationId xmlns:a16="http://schemas.microsoft.com/office/drawing/2014/main" id="{A4DA3EFC-907F-1EFB-4D22-DCF2259D86E4}"/>
              </a:ext>
            </a:extLst>
          </p:cNvPr>
          <p:cNvSpPr>
            <a:spLocks noGrp="1"/>
          </p:cNvSpPr>
          <p:nvPr>
            <p:ph type="title"/>
          </p:nvPr>
        </p:nvSpPr>
        <p:spPr>
          <a:xfrm>
            <a:off x="392209" y="161763"/>
            <a:ext cx="11347268" cy="661853"/>
          </a:xfrm>
        </p:spPr>
        <p:txBody>
          <a:bodyPr>
            <a:noAutofit/>
          </a:bodyPr>
          <a:lstStyle/>
          <a:p>
            <a:pPr algn="ctr"/>
            <a:r>
              <a:rPr lang="en-ZA" sz="3200" b="1" dirty="0">
                <a:solidFill>
                  <a:srgbClr val="002060"/>
                </a:solidFill>
                <a:latin typeface="Avenir Book" panose="020B0503020203020204" pitchFamily="34" charset="-78"/>
                <a:cs typeface="Avenir Book" panose="020B0503020203020204" pitchFamily="34" charset="-78"/>
              </a:rPr>
              <a:t>Transversal strategic differentiators</a:t>
            </a:r>
          </a:p>
        </p:txBody>
      </p:sp>
      <p:pic>
        <p:nvPicPr>
          <p:cNvPr id="8" name="Picture 7">
            <a:extLst>
              <a:ext uri="{FF2B5EF4-FFF2-40B4-BE49-F238E27FC236}">
                <a16:creationId xmlns:a16="http://schemas.microsoft.com/office/drawing/2014/main" id="{3476D6A6-5B1C-D17E-3C2B-BD08A776B3AF}"/>
              </a:ext>
            </a:extLst>
          </p:cNvPr>
          <p:cNvPicPr>
            <a:picLocks noChangeAspect="1"/>
          </p:cNvPicPr>
          <p:nvPr/>
        </p:nvPicPr>
        <p:blipFill rotWithShape="1">
          <a:blip r:embed="rId2"/>
          <a:srcRect l="1" t="93604" r="859"/>
          <a:stretch/>
        </p:blipFill>
        <p:spPr>
          <a:xfrm>
            <a:off x="-1" y="6069205"/>
            <a:ext cx="12192001" cy="788796"/>
          </a:xfrm>
          <a:prstGeom prst="rect">
            <a:avLst/>
          </a:prstGeom>
        </p:spPr>
      </p:pic>
      <p:pic>
        <p:nvPicPr>
          <p:cNvPr id="9" name="Picture 8">
            <a:extLst>
              <a:ext uri="{FF2B5EF4-FFF2-40B4-BE49-F238E27FC236}">
                <a16:creationId xmlns:a16="http://schemas.microsoft.com/office/drawing/2014/main" id="{0CFD846E-6C2C-80AE-4317-443E3A0218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4174" y="934777"/>
            <a:ext cx="1868150" cy="5061642"/>
          </a:xfrm>
          <a:prstGeom prst="rect">
            <a:avLst/>
          </a:prstGeom>
        </p:spPr>
      </p:pic>
      <p:grpSp>
        <p:nvGrpSpPr>
          <p:cNvPr id="15" name="Group 14">
            <a:extLst>
              <a:ext uri="{FF2B5EF4-FFF2-40B4-BE49-F238E27FC236}">
                <a16:creationId xmlns:a16="http://schemas.microsoft.com/office/drawing/2014/main" id="{3B70FAF7-2FD9-BCBC-6203-6C83BF699D77}"/>
              </a:ext>
            </a:extLst>
          </p:cNvPr>
          <p:cNvGrpSpPr/>
          <p:nvPr/>
        </p:nvGrpSpPr>
        <p:grpSpPr>
          <a:xfrm>
            <a:off x="107635" y="966270"/>
            <a:ext cx="9923795" cy="431643"/>
            <a:chOff x="205963" y="1259422"/>
            <a:chExt cx="5908655" cy="761963"/>
          </a:xfrm>
        </p:grpSpPr>
        <p:grpSp>
          <p:nvGrpSpPr>
            <p:cNvPr id="16" name="Group 15">
              <a:extLst>
                <a:ext uri="{FF2B5EF4-FFF2-40B4-BE49-F238E27FC236}">
                  <a16:creationId xmlns:a16="http://schemas.microsoft.com/office/drawing/2014/main" id="{73F48900-9AC6-299A-C9F5-C468E3985C36}"/>
                </a:ext>
              </a:extLst>
            </p:cNvPr>
            <p:cNvGrpSpPr/>
            <p:nvPr/>
          </p:nvGrpSpPr>
          <p:grpSpPr>
            <a:xfrm>
              <a:off x="205963" y="1259422"/>
              <a:ext cx="5908655" cy="761963"/>
              <a:chOff x="205963" y="1259422"/>
              <a:chExt cx="5908655" cy="761963"/>
            </a:xfrm>
          </p:grpSpPr>
          <p:sp>
            <p:nvSpPr>
              <p:cNvPr id="18" name="Rounded Rectangle 60">
                <a:extLst>
                  <a:ext uri="{FF2B5EF4-FFF2-40B4-BE49-F238E27FC236}">
                    <a16:creationId xmlns:a16="http://schemas.microsoft.com/office/drawing/2014/main" id="{CB294A55-F13A-34E5-EB8D-F1E5ADD5D609}"/>
                  </a:ext>
                </a:extLst>
              </p:cNvPr>
              <p:cNvSpPr/>
              <p:nvPr/>
            </p:nvSpPr>
            <p:spPr>
              <a:xfrm>
                <a:off x="344039" y="1259422"/>
                <a:ext cx="5770579" cy="761963"/>
              </a:xfrm>
              <a:prstGeom prst="roundRect">
                <a:avLst>
                  <a:gd name="adj" fmla="val 40104"/>
                </a:avLst>
              </a:prstGeom>
              <a:noFill/>
              <a:ln w="25400" cap="flat" cmpd="sng" algn="ctr">
                <a:solidFill>
                  <a:srgbClr val="FFB81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endParaRPr>
              </a:p>
            </p:txBody>
          </p:sp>
          <p:sp>
            <p:nvSpPr>
              <p:cNvPr id="19" name="Oval 18">
                <a:extLst>
                  <a:ext uri="{FF2B5EF4-FFF2-40B4-BE49-F238E27FC236}">
                    <a16:creationId xmlns:a16="http://schemas.microsoft.com/office/drawing/2014/main" id="{5FA9AD5A-204C-603E-4BDB-CE828E00130F}"/>
                  </a:ext>
                </a:extLst>
              </p:cNvPr>
              <p:cNvSpPr/>
              <p:nvPr/>
            </p:nvSpPr>
            <p:spPr>
              <a:xfrm>
                <a:off x="205963" y="1460468"/>
                <a:ext cx="377228" cy="373493"/>
              </a:xfrm>
              <a:prstGeom prst="ellipse">
                <a:avLst/>
              </a:prstGeom>
              <a:solidFill>
                <a:srgbClr val="FFB819"/>
              </a:solidFill>
              <a:ln w="25400" cap="flat" cmpd="sng" algn="ctr">
                <a:solidFill>
                  <a:srgbClr val="FFB819"/>
                </a:solid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2060"/>
                  </a:solidFill>
                  <a:effectLst/>
                  <a:uLnTx/>
                  <a:uFillTx/>
                  <a:latin typeface="Avenir Book" panose="020B0503020203020204" pitchFamily="34" charset="-78"/>
                  <a:cs typeface="Avenir Book" panose="020B0503020203020204" pitchFamily="34" charset="-78"/>
                </a:endParaRPr>
              </a:p>
            </p:txBody>
          </p:sp>
        </p:grpSp>
        <p:sp>
          <p:nvSpPr>
            <p:cNvPr id="17" name="Rectangle 16">
              <a:extLst>
                <a:ext uri="{FF2B5EF4-FFF2-40B4-BE49-F238E27FC236}">
                  <a16:creationId xmlns:a16="http://schemas.microsoft.com/office/drawing/2014/main" id="{5CB71664-B254-2118-2D40-1912C53CEAC8}"/>
                </a:ext>
              </a:extLst>
            </p:cNvPr>
            <p:cNvSpPr/>
            <p:nvPr/>
          </p:nvSpPr>
          <p:spPr>
            <a:xfrm>
              <a:off x="616709" y="1372833"/>
              <a:ext cx="5312684" cy="605714"/>
            </a:xfrm>
            <a:prstGeom prst="rect">
              <a:avLst/>
            </a:prstGeom>
            <a:ln>
              <a:noFill/>
            </a:ln>
          </p:spPr>
          <p:txBody>
            <a:bodyPr wrap="square">
              <a:spAutoFit/>
            </a:bodyPr>
            <a:lstStyle/>
            <a:p>
              <a:pPr defTabSz="914400"/>
              <a:r>
                <a:rPr lang="en-ZA" sz="2000" b="1" dirty="0">
                  <a:solidFill>
                    <a:srgbClr val="002060"/>
                  </a:solidFill>
                  <a:latin typeface="Avenir Book" panose="020B0503020203020204" pitchFamily="34" charset="-78"/>
                  <a:cs typeface="Avenir Book" panose="020B0503020203020204" pitchFamily="34" charset="-78"/>
                </a:rPr>
                <a:t>Medical school</a:t>
              </a:r>
            </a:p>
          </p:txBody>
        </p:sp>
      </p:grpSp>
      <p:grpSp>
        <p:nvGrpSpPr>
          <p:cNvPr id="20" name="Group 19">
            <a:extLst>
              <a:ext uri="{FF2B5EF4-FFF2-40B4-BE49-F238E27FC236}">
                <a16:creationId xmlns:a16="http://schemas.microsoft.com/office/drawing/2014/main" id="{220E4CA7-6890-0EFA-5E7F-4142A9BCA887}"/>
              </a:ext>
            </a:extLst>
          </p:cNvPr>
          <p:cNvGrpSpPr/>
          <p:nvPr/>
        </p:nvGrpSpPr>
        <p:grpSpPr>
          <a:xfrm>
            <a:off x="107635" y="1502644"/>
            <a:ext cx="9923795" cy="372753"/>
            <a:chOff x="205963" y="1253342"/>
            <a:chExt cx="5908655" cy="768043"/>
          </a:xfrm>
        </p:grpSpPr>
        <p:grpSp>
          <p:nvGrpSpPr>
            <p:cNvPr id="21" name="Group 20">
              <a:extLst>
                <a:ext uri="{FF2B5EF4-FFF2-40B4-BE49-F238E27FC236}">
                  <a16:creationId xmlns:a16="http://schemas.microsoft.com/office/drawing/2014/main" id="{ACAB7A07-50F8-98D6-E459-7E5E6E17B9AA}"/>
                </a:ext>
              </a:extLst>
            </p:cNvPr>
            <p:cNvGrpSpPr/>
            <p:nvPr/>
          </p:nvGrpSpPr>
          <p:grpSpPr>
            <a:xfrm>
              <a:off x="205963" y="1259422"/>
              <a:ext cx="5908655" cy="761963"/>
              <a:chOff x="205963" y="1259422"/>
              <a:chExt cx="5908655" cy="761963"/>
            </a:xfrm>
          </p:grpSpPr>
          <p:sp>
            <p:nvSpPr>
              <p:cNvPr id="23" name="Rounded Rectangle 10">
                <a:extLst>
                  <a:ext uri="{FF2B5EF4-FFF2-40B4-BE49-F238E27FC236}">
                    <a16:creationId xmlns:a16="http://schemas.microsoft.com/office/drawing/2014/main" id="{89491409-2539-A0FC-9B8F-98E66046BAA4}"/>
                  </a:ext>
                </a:extLst>
              </p:cNvPr>
              <p:cNvSpPr/>
              <p:nvPr/>
            </p:nvSpPr>
            <p:spPr>
              <a:xfrm>
                <a:off x="344039" y="1259422"/>
                <a:ext cx="5770579" cy="761963"/>
              </a:xfrm>
              <a:prstGeom prst="roundRect">
                <a:avLst>
                  <a:gd name="adj" fmla="val 40104"/>
                </a:avLst>
              </a:prstGeom>
              <a:noFill/>
              <a:ln w="25400" cap="flat" cmpd="sng" algn="ctr">
                <a:solidFill>
                  <a:srgbClr val="00206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endParaRPr>
              </a:p>
            </p:txBody>
          </p:sp>
          <p:sp>
            <p:nvSpPr>
              <p:cNvPr id="24" name="Oval 23">
                <a:extLst>
                  <a:ext uri="{FF2B5EF4-FFF2-40B4-BE49-F238E27FC236}">
                    <a16:creationId xmlns:a16="http://schemas.microsoft.com/office/drawing/2014/main" id="{198E8931-B0AB-6B55-C269-0D068FB8DC0C}"/>
                  </a:ext>
                </a:extLst>
              </p:cNvPr>
              <p:cNvSpPr/>
              <p:nvPr/>
            </p:nvSpPr>
            <p:spPr>
              <a:xfrm>
                <a:off x="205963" y="1460468"/>
                <a:ext cx="377228" cy="373493"/>
              </a:xfrm>
              <a:prstGeom prst="ellipse">
                <a:avLst/>
              </a:prstGeom>
              <a:solidFill>
                <a:srgbClr val="002060"/>
              </a:solidFill>
              <a:ln w="25400" cap="flat" cmpd="sng" algn="ctr">
                <a:solidFill>
                  <a:srgbClr val="002060"/>
                </a:solidFill>
                <a:prstDash val="solid"/>
              </a:ln>
              <a:effectLst>
                <a:outerShdw blurRad="50800" dist="38100" dir="5400000" algn="t"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2060"/>
                  </a:solidFill>
                  <a:effectLst/>
                  <a:uLnTx/>
                  <a:uFillTx/>
                  <a:latin typeface="Avenir Book" panose="020B0503020203020204" pitchFamily="34" charset="-78"/>
                  <a:cs typeface="Avenir Book" panose="020B0503020203020204" pitchFamily="34" charset="-78"/>
                </a:endParaRPr>
              </a:p>
            </p:txBody>
          </p:sp>
        </p:grpSp>
        <p:sp>
          <p:nvSpPr>
            <p:cNvPr id="22" name="Rectangle 21">
              <a:extLst>
                <a:ext uri="{FF2B5EF4-FFF2-40B4-BE49-F238E27FC236}">
                  <a16:creationId xmlns:a16="http://schemas.microsoft.com/office/drawing/2014/main" id="{D7CEAF6F-0F05-8A0C-B6A0-B980D93AC017}"/>
                </a:ext>
              </a:extLst>
            </p:cNvPr>
            <p:cNvSpPr/>
            <p:nvPr/>
          </p:nvSpPr>
          <p:spPr>
            <a:xfrm>
              <a:off x="620033" y="1253342"/>
              <a:ext cx="5312684" cy="635900"/>
            </a:xfrm>
            <a:prstGeom prst="rect">
              <a:avLst/>
            </a:prstGeom>
            <a:ln>
              <a:no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rPr>
                <a:t>Ocean sciences</a:t>
              </a:r>
            </a:p>
          </p:txBody>
        </p:sp>
      </p:grpSp>
      <p:grpSp>
        <p:nvGrpSpPr>
          <p:cNvPr id="25" name="Group 24">
            <a:extLst>
              <a:ext uri="{FF2B5EF4-FFF2-40B4-BE49-F238E27FC236}">
                <a16:creationId xmlns:a16="http://schemas.microsoft.com/office/drawing/2014/main" id="{20A0FB6A-B5A4-9BE7-68B1-6FC82634F0E1}"/>
              </a:ext>
            </a:extLst>
          </p:cNvPr>
          <p:cNvGrpSpPr/>
          <p:nvPr/>
        </p:nvGrpSpPr>
        <p:grpSpPr>
          <a:xfrm>
            <a:off x="107635" y="2047246"/>
            <a:ext cx="9950695" cy="415752"/>
            <a:chOff x="205963" y="1259422"/>
            <a:chExt cx="5908655" cy="761963"/>
          </a:xfrm>
        </p:grpSpPr>
        <p:grpSp>
          <p:nvGrpSpPr>
            <p:cNvPr id="26" name="Group 25">
              <a:extLst>
                <a:ext uri="{FF2B5EF4-FFF2-40B4-BE49-F238E27FC236}">
                  <a16:creationId xmlns:a16="http://schemas.microsoft.com/office/drawing/2014/main" id="{A027894F-ECAE-BC98-9B46-E34A7BF113F6}"/>
                </a:ext>
              </a:extLst>
            </p:cNvPr>
            <p:cNvGrpSpPr/>
            <p:nvPr/>
          </p:nvGrpSpPr>
          <p:grpSpPr>
            <a:xfrm>
              <a:off x="205963" y="1259422"/>
              <a:ext cx="5908655" cy="761963"/>
              <a:chOff x="205963" y="1259422"/>
              <a:chExt cx="5908655" cy="761963"/>
            </a:xfrm>
          </p:grpSpPr>
          <p:sp>
            <p:nvSpPr>
              <p:cNvPr id="28" name="Rounded Rectangle 60">
                <a:extLst>
                  <a:ext uri="{FF2B5EF4-FFF2-40B4-BE49-F238E27FC236}">
                    <a16:creationId xmlns:a16="http://schemas.microsoft.com/office/drawing/2014/main" id="{659FEFE7-D5A4-62A3-9CDD-37039486C504}"/>
                  </a:ext>
                </a:extLst>
              </p:cNvPr>
              <p:cNvSpPr/>
              <p:nvPr/>
            </p:nvSpPr>
            <p:spPr>
              <a:xfrm>
                <a:off x="344039" y="1259422"/>
                <a:ext cx="5770579" cy="761963"/>
              </a:xfrm>
              <a:prstGeom prst="roundRect">
                <a:avLst>
                  <a:gd name="adj" fmla="val 40104"/>
                </a:avLst>
              </a:prstGeom>
              <a:noFill/>
              <a:ln w="25400" cap="flat" cmpd="sng" algn="ctr">
                <a:solidFill>
                  <a:srgbClr val="FFB81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endParaRPr>
              </a:p>
            </p:txBody>
          </p:sp>
          <p:sp>
            <p:nvSpPr>
              <p:cNvPr id="29" name="Oval 28">
                <a:extLst>
                  <a:ext uri="{FF2B5EF4-FFF2-40B4-BE49-F238E27FC236}">
                    <a16:creationId xmlns:a16="http://schemas.microsoft.com/office/drawing/2014/main" id="{5FC55388-6519-5C84-F449-2E6DE9D65A66}"/>
                  </a:ext>
                </a:extLst>
              </p:cNvPr>
              <p:cNvSpPr/>
              <p:nvPr/>
            </p:nvSpPr>
            <p:spPr>
              <a:xfrm>
                <a:off x="205963" y="1460468"/>
                <a:ext cx="377228" cy="373493"/>
              </a:xfrm>
              <a:prstGeom prst="ellipse">
                <a:avLst/>
              </a:prstGeom>
              <a:solidFill>
                <a:srgbClr val="FFB819"/>
              </a:solidFill>
              <a:ln w="25400" cap="flat" cmpd="sng" algn="ctr">
                <a:solidFill>
                  <a:srgbClr val="FFB819"/>
                </a:solid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2060"/>
                  </a:solidFill>
                  <a:effectLst/>
                  <a:uLnTx/>
                  <a:uFillTx/>
                  <a:latin typeface="Avenir Book" panose="020B0503020203020204" pitchFamily="34" charset="-78"/>
                  <a:cs typeface="Avenir Book" panose="020B0503020203020204" pitchFamily="34" charset="-78"/>
                </a:endParaRPr>
              </a:p>
            </p:txBody>
          </p:sp>
        </p:grpSp>
        <p:sp>
          <p:nvSpPr>
            <p:cNvPr id="27" name="Rectangle 26">
              <a:extLst>
                <a:ext uri="{FF2B5EF4-FFF2-40B4-BE49-F238E27FC236}">
                  <a16:creationId xmlns:a16="http://schemas.microsoft.com/office/drawing/2014/main" id="{DDB86125-ECB4-236C-FDED-9BA9E532D084}"/>
                </a:ext>
              </a:extLst>
            </p:cNvPr>
            <p:cNvSpPr/>
            <p:nvPr/>
          </p:nvSpPr>
          <p:spPr>
            <a:xfrm>
              <a:off x="627705" y="1343837"/>
              <a:ext cx="5312684" cy="588252"/>
            </a:xfrm>
            <a:prstGeom prst="rect">
              <a:avLst/>
            </a:prstGeom>
            <a:ln>
              <a:noFill/>
            </a:ln>
          </p:spPr>
          <p:txBody>
            <a:bodyPr wrap="square">
              <a:spAutoFit/>
            </a:bodyPr>
            <a:lstStyle/>
            <a:p>
              <a:pPr defTabSz="914400"/>
              <a:r>
                <a:rPr lang="en-ZA" sz="2000" b="1" dirty="0">
                  <a:solidFill>
                    <a:srgbClr val="002060"/>
                  </a:solidFill>
                  <a:latin typeface="Avenir Book" panose="020B0503020203020204" pitchFamily="34" charset="-78"/>
                  <a:cs typeface="Avenir Book" panose="020B0503020203020204" pitchFamily="34" charset="-78"/>
                </a:rPr>
                <a:t>Revitalising the humanities</a:t>
              </a:r>
            </a:p>
          </p:txBody>
        </p:sp>
      </p:grpSp>
      <p:grpSp>
        <p:nvGrpSpPr>
          <p:cNvPr id="30" name="Group 29">
            <a:extLst>
              <a:ext uri="{FF2B5EF4-FFF2-40B4-BE49-F238E27FC236}">
                <a16:creationId xmlns:a16="http://schemas.microsoft.com/office/drawing/2014/main" id="{E4C93ABB-A745-0D50-A137-75441DB48A28}"/>
              </a:ext>
            </a:extLst>
          </p:cNvPr>
          <p:cNvGrpSpPr/>
          <p:nvPr/>
        </p:nvGrpSpPr>
        <p:grpSpPr>
          <a:xfrm>
            <a:off x="107635" y="3197452"/>
            <a:ext cx="9923795" cy="372130"/>
            <a:chOff x="205963" y="1259422"/>
            <a:chExt cx="5908655" cy="761963"/>
          </a:xfrm>
        </p:grpSpPr>
        <p:grpSp>
          <p:nvGrpSpPr>
            <p:cNvPr id="31" name="Group 30">
              <a:extLst>
                <a:ext uri="{FF2B5EF4-FFF2-40B4-BE49-F238E27FC236}">
                  <a16:creationId xmlns:a16="http://schemas.microsoft.com/office/drawing/2014/main" id="{E91E9E7D-221F-D46D-7324-79AA0E3B657B}"/>
                </a:ext>
              </a:extLst>
            </p:cNvPr>
            <p:cNvGrpSpPr/>
            <p:nvPr/>
          </p:nvGrpSpPr>
          <p:grpSpPr>
            <a:xfrm>
              <a:off x="205963" y="1259422"/>
              <a:ext cx="5908655" cy="761963"/>
              <a:chOff x="205963" y="1259422"/>
              <a:chExt cx="5908655" cy="761963"/>
            </a:xfrm>
          </p:grpSpPr>
          <p:sp>
            <p:nvSpPr>
              <p:cNvPr id="33" name="Rounded Rectangle 10">
                <a:extLst>
                  <a:ext uri="{FF2B5EF4-FFF2-40B4-BE49-F238E27FC236}">
                    <a16:creationId xmlns:a16="http://schemas.microsoft.com/office/drawing/2014/main" id="{E1F29053-3253-6775-5D1A-DC3A26F2E0BE}"/>
                  </a:ext>
                </a:extLst>
              </p:cNvPr>
              <p:cNvSpPr/>
              <p:nvPr/>
            </p:nvSpPr>
            <p:spPr>
              <a:xfrm>
                <a:off x="344039" y="1259422"/>
                <a:ext cx="5770579" cy="761963"/>
              </a:xfrm>
              <a:prstGeom prst="roundRect">
                <a:avLst>
                  <a:gd name="adj" fmla="val 40104"/>
                </a:avLst>
              </a:prstGeom>
              <a:noFill/>
              <a:ln w="25400" cap="flat" cmpd="sng" algn="ctr">
                <a:solidFill>
                  <a:srgbClr val="FFC00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endParaRPr>
              </a:p>
            </p:txBody>
          </p:sp>
          <p:sp>
            <p:nvSpPr>
              <p:cNvPr id="34" name="Oval 33">
                <a:extLst>
                  <a:ext uri="{FF2B5EF4-FFF2-40B4-BE49-F238E27FC236}">
                    <a16:creationId xmlns:a16="http://schemas.microsoft.com/office/drawing/2014/main" id="{70B3D426-437A-2700-2ECE-2EF9D4392173}"/>
                  </a:ext>
                </a:extLst>
              </p:cNvPr>
              <p:cNvSpPr/>
              <p:nvPr/>
            </p:nvSpPr>
            <p:spPr>
              <a:xfrm>
                <a:off x="205963" y="1460468"/>
                <a:ext cx="377228" cy="373493"/>
              </a:xfrm>
              <a:prstGeom prst="ellipse">
                <a:avLst/>
              </a:prstGeom>
              <a:solidFill>
                <a:srgbClr val="FFC000"/>
              </a:solidFill>
              <a:ln w="25400" cap="flat" cmpd="sng" algn="ctr">
                <a:solidFill>
                  <a:srgbClr val="FFC000"/>
                </a:solidFill>
                <a:prstDash val="solid"/>
              </a:ln>
              <a:effectLst>
                <a:outerShdw blurRad="50800" dist="38100" dir="5400000" algn="t"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2060"/>
                  </a:solidFill>
                  <a:effectLst/>
                  <a:uLnTx/>
                  <a:uFillTx/>
                  <a:latin typeface="Avenir Book" panose="020B0503020203020204" pitchFamily="34" charset="-78"/>
                  <a:cs typeface="Avenir Book" panose="020B0503020203020204" pitchFamily="34" charset="-78"/>
                </a:endParaRPr>
              </a:p>
            </p:txBody>
          </p:sp>
        </p:grpSp>
        <p:sp>
          <p:nvSpPr>
            <p:cNvPr id="32" name="Rectangle 31">
              <a:extLst>
                <a:ext uri="{FF2B5EF4-FFF2-40B4-BE49-F238E27FC236}">
                  <a16:creationId xmlns:a16="http://schemas.microsoft.com/office/drawing/2014/main" id="{A12EA0EC-4FCA-D3B7-7449-5E4170FD9E44}"/>
                </a:ext>
              </a:extLst>
            </p:cNvPr>
            <p:cNvSpPr/>
            <p:nvPr/>
          </p:nvSpPr>
          <p:spPr>
            <a:xfrm>
              <a:off x="625205" y="1290861"/>
              <a:ext cx="5312684" cy="637988"/>
            </a:xfrm>
            <a:prstGeom prst="rect">
              <a:avLst/>
            </a:prstGeom>
            <a:ln>
              <a:no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rPr>
                <a:t>Transdisciplinary sustainability science</a:t>
              </a:r>
            </a:p>
          </p:txBody>
        </p:sp>
      </p:grpSp>
      <p:grpSp>
        <p:nvGrpSpPr>
          <p:cNvPr id="35" name="Group 34">
            <a:extLst>
              <a:ext uri="{FF2B5EF4-FFF2-40B4-BE49-F238E27FC236}">
                <a16:creationId xmlns:a16="http://schemas.microsoft.com/office/drawing/2014/main" id="{6A92DA19-2B60-53F5-B46B-139E3A74985A}"/>
              </a:ext>
            </a:extLst>
          </p:cNvPr>
          <p:cNvGrpSpPr/>
          <p:nvPr/>
        </p:nvGrpSpPr>
        <p:grpSpPr>
          <a:xfrm>
            <a:off x="107635" y="4359676"/>
            <a:ext cx="9950695" cy="401791"/>
            <a:chOff x="205963" y="1259422"/>
            <a:chExt cx="5908655" cy="761963"/>
          </a:xfrm>
        </p:grpSpPr>
        <p:grpSp>
          <p:nvGrpSpPr>
            <p:cNvPr id="36" name="Group 35">
              <a:extLst>
                <a:ext uri="{FF2B5EF4-FFF2-40B4-BE49-F238E27FC236}">
                  <a16:creationId xmlns:a16="http://schemas.microsoft.com/office/drawing/2014/main" id="{598B2F7D-0DB7-41BE-4637-B9D3DBA4FA6E}"/>
                </a:ext>
              </a:extLst>
            </p:cNvPr>
            <p:cNvGrpSpPr/>
            <p:nvPr/>
          </p:nvGrpSpPr>
          <p:grpSpPr>
            <a:xfrm>
              <a:off x="205963" y="1259422"/>
              <a:ext cx="5908655" cy="761963"/>
              <a:chOff x="205963" y="1259422"/>
              <a:chExt cx="5908655" cy="761963"/>
            </a:xfrm>
          </p:grpSpPr>
          <p:sp>
            <p:nvSpPr>
              <p:cNvPr id="38" name="Rounded Rectangle 60">
                <a:extLst>
                  <a:ext uri="{FF2B5EF4-FFF2-40B4-BE49-F238E27FC236}">
                    <a16:creationId xmlns:a16="http://schemas.microsoft.com/office/drawing/2014/main" id="{270E0AF3-4DFD-F497-4031-E7A9D59EDCD0}"/>
                  </a:ext>
                </a:extLst>
              </p:cNvPr>
              <p:cNvSpPr/>
              <p:nvPr/>
            </p:nvSpPr>
            <p:spPr>
              <a:xfrm>
                <a:off x="344039" y="1259422"/>
                <a:ext cx="5770579" cy="761963"/>
              </a:xfrm>
              <a:prstGeom prst="roundRect">
                <a:avLst>
                  <a:gd name="adj" fmla="val 40104"/>
                </a:avLst>
              </a:prstGeom>
              <a:noFill/>
              <a:ln w="25400" cap="flat" cmpd="sng" algn="ctr">
                <a:solidFill>
                  <a:srgbClr val="FFB81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endParaRPr>
              </a:p>
            </p:txBody>
          </p:sp>
          <p:sp>
            <p:nvSpPr>
              <p:cNvPr id="39" name="Oval 38">
                <a:extLst>
                  <a:ext uri="{FF2B5EF4-FFF2-40B4-BE49-F238E27FC236}">
                    <a16:creationId xmlns:a16="http://schemas.microsoft.com/office/drawing/2014/main" id="{67F38FE5-11CC-D9FC-4836-C41980D1BBE6}"/>
                  </a:ext>
                </a:extLst>
              </p:cNvPr>
              <p:cNvSpPr/>
              <p:nvPr/>
            </p:nvSpPr>
            <p:spPr>
              <a:xfrm>
                <a:off x="205963" y="1460468"/>
                <a:ext cx="377228" cy="373493"/>
              </a:xfrm>
              <a:prstGeom prst="ellipse">
                <a:avLst/>
              </a:prstGeom>
              <a:solidFill>
                <a:srgbClr val="FFB819"/>
              </a:solidFill>
              <a:ln w="25400" cap="flat" cmpd="sng" algn="ctr">
                <a:solidFill>
                  <a:srgbClr val="FFB819"/>
                </a:solid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2060"/>
                  </a:solidFill>
                  <a:effectLst/>
                  <a:uLnTx/>
                  <a:uFillTx/>
                  <a:latin typeface="Avenir Book" panose="020B0503020203020204" pitchFamily="34" charset="-78"/>
                  <a:cs typeface="Avenir Book" panose="020B0503020203020204" pitchFamily="34" charset="-78"/>
                </a:endParaRPr>
              </a:p>
            </p:txBody>
          </p:sp>
        </p:grpSp>
        <p:sp>
          <p:nvSpPr>
            <p:cNvPr id="37" name="Rectangle 36">
              <a:extLst>
                <a:ext uri="{FF2B5EF4-FFF2-40B4-BE49-F238E27FC236}">
                  <a16:creationId xmlns:a16="http://schemas.microsoft.com/office/drawing/2014/main" id="{6A7C18B6-7CDF-6D84-876B-C2895B11E6EF}"/>
                </a:ext>
              </a:extLst>
            </p:cNvPr>
            <p:cNvSpPr/>
            <p:nvPr/>
          </p:nvSpPr>
          <p:spPr>
            <a:xfrm>
              <a:off x="630092" y="1302519"/>
              <a:ext cx="5312684" cy="647821"/>
            </a:xfrm>
            <a:prstGeom prst="rect">
              <a:avLst/>
            </a:prstGeom>
            <a:ln>
              <a:noFill/>
            </a:ln>
          </p:spPr>
          <p:txBody>
            <a:bodyPr wrap="square">
              <a:spAutoFit/>
            </a:bodyPr>
            <a:lstStyle/>
            <a:p>
              <a:pPr defTabSz="914400"/>
              <a:r>
                <a:rPr lang="en-ZA" sz="2000" b="1" dirty="0">
                  <a:solidFill>
                    <a:srgbClr val="002060"/>
                  </a:solidFill>
                  <a:latin typeface="Avenir Book" panose="020B0503020203020204" pitchFamily="34" charset="-78"/>
                  <a:cs typeface="Avenir Book" panose="020B0503020203020204" pitchFamily="34" charset="-78"/>
                </a:rPr>
                <a:t>Digitalisation and the Virtual Academy</a:t>
              </a:r>
            </a:p>
          </p:txBody>
        </p:sp>
      </p:grpSp>
      <p:grpSp>
        <p:nvGrpSpPr>
          <p:cNvPr id="40" name="Group 39">
            <a:extLst>
              <a:ext uri="{FF2B5EF4-FFF2-40B4-BE49-F238E27FC236}">
                <a16:creationId xmlns:a16="http://schemas.microsoft.com/office/drawing/2014/main" id="{51B7C154-4662-66E9-09BD-10AA0D34DDDA}"/>
              </a:ext>
            </a:extLst>
          </p:cNvPr>
          <p:cNvGrpSpPr/>
          <p:nvPr/>
        </p:nvGrpSpPr>
        <p:grpSpPr>
          <a:xfrm>
            <a:off x="107635" y="3772548"/>
            <a:ext cx="9923795" cy="405268"/>
            <a:chOff x="205963" y="1259422"/>
            <a:chExt cx="5908655" cy="761963"/>
          </a:xfrm>
        </p:grpSpPr>
        <p:grpSp>
          <p:nvGrpSpPr>
            <p:cNvPr id="41" name="Group 40">
              <a:extLst>
                <a:ext uri="{FF2B5EF4-FFF2-40B4-BE49-F238E27FC236}">
                  <a16:creationId xmlns:a16="http://schemas.microsoft.com/office/drawing/2014/main" id="{E15C71A4-0A8A-8FAD-5E00-8D7B8230577B}"/>
                </a:ext>
              </a:extLst>
            </p:cNvPr>
            <p:cNvGrpSpPr/>
            <p:nvPr/>
          </p:nvGrpSpPr>
          <p:grpSpPr>
            <a:xfrm>
              <a:off x="205963" y="1259422"/>
              <a:ext cx="5908655" cy="761963"/>
              <a:chOff x="205963" y="1259422"/>
              <a:chExt cx="5908655" cy="761963"/>
            </a:xfrm>
          </p:grpSpPr>
          <p:sp>
            <p:nvSpPr>
              <p:cNvPr id="43" name="Rounded Rectangle 10">
                <a:extLst>
                  <a:ext uri="{FF2B5EF4-FFF2-40B4-BE49-F238E27FC236}">
                    <a16:creationId xmlns:a16="http://schemas.microsoft.com/office/drawing/2014/main" id="{4C1DB174-1949-CC06-4C7B-8D6D332CC6CD}"/>
                  </a:ext>
                </a:extLst>
              </p:cNvPr>
              <p:cNvSpPr/>
              <p:nvPr/>
            </p:nvSpPr>
            <p:spPr>
              <a:xfrm>
                <a:off x="344039" y="1259422"/>
                <a:ext cx="5770579" cy="761963"/>
              </a:xfrm>
              <a:prstGeom prst="roundRect">
                <a:avLst>
                  <a:gd name="adj" fmla="val 40104"/>
                </a:avLst>
              </a:prstGeom>
              <a:noFill/>
              <a:ln w="25400" cap="flat" cmpd="sng" algn="ctr">
                <a:solidFill>
                  <a:srgbClr val="00206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endParaRPr>
              </a:p>
            </p:txBody>
          </p:sp>
          <p:sp>
            <p:nvSpPr>
              <p:cNvPr id="44" name="Oval 43">
                <a:extLst>
                  <a:ext uri="{FF2B5EF4-FFF2-40B4-BE49-F238E27FC236}">
                    <a16:creationId xmlns:a16="http://schemas.microsoft.com/office/drawing/2014/main" id="{86D4B41E-E513-862F-5C6B-3CE2ED17F148}"/>
                  </a:ext>
                </a:extLst>
              </p:cNvPr>
              <p:cNvSpPr/>
              <p:nvPr/>
            </p:nvSpPr>
            <p:spPr>
              <a:xfrm>
                <a:off x="205963" y="1460468"/>
                <a:ext cx="377228" cy="373493"/>
              </a:xfrm>
              <a:prstGeom prst="ellipse">
                <a:avLst/>
              </a:prstGeom>
              <a:solidFill>
                <a:srgbClr val="002060"/>
              </a:solidFill>
              <a:ln w="25400" cap="flat" cmpd="sng" algn="ctr">
                <a:solidFill>
                  <a:srgbClr val="002060"/>
                </a:solidFill>
                <a:prstDash val="solid"/>
              </a:ln>
              <a:effectLst>
                <a:outerShdw blurRad="50800" dist="38100" dir="5400000" algn="t"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2060"/>
                  </a:solidFill>
                  <a:effectLst/>
                  <a:uLnTx/>
                  <a:uFillTx/>
                  <a:latin typeface="Avenir Book" panose="020B0503020203020204" pitchFamily="34" charset="-78"/>
                  <a:cs typeface="Avenir Book" panose="020B0503020203020204" pitchFamily="34" charset="-78"/>
                </a:endParaRPr>
              </a:p>
            </p:txBody>
          </p:sp>
        </p:grpSp>
        <p:sp>
          <p:nvSpPr>
            <p:cNvPr id="42" name="Rectangle 41">
              <a:extLst>
                <a:ext uri="{FF2B5EF4-FFF2-40B4-BE49-F238E27FC236}">
                  <a16:creationId xmlns:a16="http://schemas.microsoft.com/office/drawing/2014/main" id="{42D38433-B2D3-15C4-98F9-FB85ADF5431F}"/>
                </a:ext>
              </a:extLst>
            </p:cNvPr>
            <p:cNvSpPr/>
            <p:nvPr/>
          </p:nvSpPr>
          <p:spPr>
            <a:xfrm>
              <a:off x="625205" y="1290861"/>
              <a:ext cx="5312684" cy="637988"/>
            </a:xfrm>
            <a:prstGeom prst="rect">
              <a:avLst/>
            </a:prstGeom>
            <a:ln>
              <a:no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rPr>
                <a:t>Food sovereignty and security</a:t>
              </a:r>
            </a:p>
          </p:txBody>
        </p:sp>
      </p:grpSp>
      <p:grpSp>
        <p:nvGrpSpPr>
          <p:cNvPr id="45" name="Group 44">
            <a:extLst>
              <a:ext uri="{FF2B5EF4-FFF2-40B4-BE49-F238E27FC236}">
                <a16:creationId xmlns:a16="http://schemas.microsoft.com/office/drawing/2014/main" id="{92851237-95B9-E82B-60A3-01B089C73A15}"/>
              </a:ext>
            </a:extLst>
          </p:cNvPr>
          <p:cNvGrpSpPr/>
          <p:nvPr/>
        </p:nvGrpSpPr>
        <p:grpSpPr>
          <a:xfrm>
            <a:off x="107635" y="5507260"/>
            <a:ext cx="9994357" cy="415424"/>
            <a:chOff x="205963" y="1259422"/>
            <a:chExt cx="5908655" cy="841408"/>
          </a:xfrm>
        </p:grpSpPr>
        <p:grpSp>
          <p:nvGrpSpPr>
            <p:cNvPr id="46" name="Group 45">
              <a:extLst>
                <a:ext uri="{FF2B5EF4-FFF2-40B4-BE49-F238E27FC236}">
                  <a16:creationId xmlns:a16="http://schemas.microsoft.com/office/drawing/2014/main" id="{3D464986-9F01-3B1E-340E-72CC44C7B6BD}"/>
                </a:ext>
              </a:extLst>
            </p:cNvPr>
            <p:cNvGrpSpPr/>
            <p:nvPr/>
          </p:nvGrpSpPr>
          <p:grpSpPr>
            <a:xfrm>
              <a:off x="205963" y="1259422"/>
              <a:ext cx="5908655" cy="761963"/>
              <a:chOff x="205963" y="1259422"/>
              <a:chExt cx="5908655" cy="761963"/>
            </a:xfrm>
          </p:grpSpPr>
          <p:sp>
            <p:nvSpPr>
              <p:cNvPr id="48" name="Rounded Rectangle 60">
                <a:extLst>
                  <a:ext uri="{FF2B5EF4-FFF2-40B4-BE49-F238E27FC236}">
                    <a16:creationId xmlns:a16="http://schemas.microsoft.com/office/drawing/2014/main" id="{6F2323C4-DA34-5CBE-9C86-58F99AC6F765}"/>
                  </a:ext>
                </a:extLst>
              </p:cNvPr>
              <p:cNvSpPr/>
              <p:nvPr/>
            </p:nvSpPr>
            <p:spPr>
              <a:xfrm>
                <a:off x="344039" y="1259422"/>
                <a:ext cx="5770579" cy="761963"/>
              </a:xfrm>
              <a:prstGeom prst="roundRect">
                <a:avLst>
                  <a:gd name="adj" fmla="val 40104"/>
                </a:avLst>
              </a:prstGeom>
              <a:noFill/>
              <a:ln w="25400" cap="flat" cmpd="sng" algn="ctr">
                <a:solidFill>
                  <a:srgbClr val="FFB81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endParaRPr>
              </a:p>
            </p:txBody>
          </p:sp>
          <p:sp>
            <p:nvSpPr>
              <p:cNvPr id="49" name="Oval 48">
                <a:extLst>
                  <a:ext uri="{FF2B5EF4-FFF2-40B4-BE49-F238E27FC236}">
                    <a16:creationId xmlns:a16="http://schemas.microsoft.com/office/drawing/2014/main" id="{6AD086D5-7F63-6F42-F311-7A781D127616}"/>
                  </a:ext>
                </a:extLst>
              </p:cNvPr>
              <p:cNvSpPr/>
              <p:nvPr/>
            </p:nvSpPr>
            <p:spPr>
              <a:xfrm>
                <a:off x="205963" y="1460468"/>
                <a:ext cx="377228" cy="373493"/>
              </a:xfrm>
              <a:prstGeom prst="ellipse">
                <a:avLst/>
              </a:prstGeom>
              <a:solidFill>
                <a:srgbClr val="FFB819"/>
              </a:solidFill>
              <a:ln w="25400" cap="flat" cmpd="sng" algn="ctr">
                <a:solidFill>
                  <a:srgbClr val="FFB819"/>
                </a:solid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2060"/>
                  </a:solidFill>
                  <a:effectLst/>
                  <a:uLnTx/>
                  <a:uFillTx/>
                  <a:latin typeface="Avenir Book" panose="020B0503020203020204" pitchFamily="34" charset="-78"/>
                  <a:cs typeface="Avenir Book" panose="020B0503020203020204" pitchFamily="34" charset="-78"/>
                </a:endParaRPr>
              </a:p>
            </p:txBody>
          </p:sp>
        </p:grpSp>
        <p:sp>
          <p:nvSpPr>
            <p:cNvPr id="47" name="Rectangle 46">
              <a:extLst>
                <a:ext uri="{FF2B5EF4-FFF2-40B4-BE49-F238E27FC236}">
                  <a16:creationId xmlns:a16="http://schemas.microsoft.com/office/drawing/2014/main" id="{D5666D49-811D-3146-0518-4740198B7A48}"/>
                </a:ext>
              </a:extLst>
            </p:cNvPr>
            <p:cNvSpPr/>
            <p:nvPr/>
          </p:nvSpPr>
          <p:spPr>
            <a:xfrm>
              <a:off x="624167" y="1290439"/>
              <a:ext cx="5312684" cy="810391"/>
            </a:xfrm>
            <a:prstGeom prst="rect">
              <a:avLst/>
            </a:prstGeom>
            <a:ln>
              <a:noFill/>
            </a:ln>
          </p:spPr>
          <p:txBody>
            <a:bodyPr wrap="square">
              <a:spAutoFit/>
            </a:bodyPr>
            <a:lstStyle/>
            <a:p>
              <a:pPr defTabSz="914400"/>
              <a:r>
                <a:rPr lang="en-ZA" sz="2000" b="1" dirty="0">
                  <a:solidFill>
                    <a:srgbClr val="002060"/>
                  </a:solidFill>
                  <a:latin typeface="Avenir Book" panose="020B0503020203020204" pitchFamily="34" charset="-78"/>
                  <a:cs typeface="Avenir Book" panose="020B0503020203020204" pitchFamily="34" charset="-78"/>
                </a:rPr>
                <a:t>Student entrepreneurship and youth employability</a:t>
              </a:r>
            </a:p>
          </p:txBody>
        </p:sp>
      </p:grpSp>
      <p:grpSp>
        <p:nvGrpSpPr>
          <p:cNvPr id="55" name="Group 54">
            <a:extLst>
              <a:ext uri="{FF2B5EF4-FFF2-40B4-BE49-F238E27FC236}">
                <a16:creationId xmlns:a16="http://schemas.microsoft.com/office/drawing/2014/main" id="{C8A85CEA-CBA2-C305-6732-AA6099A64722}"/>
              </a:ext>
            </a:extLst>
          </p:cNvPr>
          <p:cNvGrpSpPr/>
          <p:nvPr/>
        </p:nvGrpSpPr>
        <p:grpSpPr>
          <a:xfrm>
            <a:off x="107635" y="2632288"/>
            <a:ext cx="9923795" cy="388920"/>
            <a:chOff x="205963" y="1259422"/>
            <a:chExt cx="5908655" cy="761963"/>
          </a:xfrm>
        </p:grpSpPr>
        <p:grpSp>
          <p:nvGrpSpPr>
            <p:cNvPr id="56" name="Group 55">
              <a:extLst>
                <a:ext uri="{FF2B5EF4-FFF2-40B4-BE49-F238E27FC236}">
                  <a16:creationId xmlns:a16="http://schemas.microsoft.com/office/drawing/2014/main" id="{2E105F8E-F519-670E-92FB-C35BFB5F3F5E}"/>
                </a:ext>
              </a:extLst>
            </p:cNvPr>
            <p:cNvGrpSpPr/>
            <p:nvPr/>
          </p:nvGrpSpPr>
          <p:grpSpPr>
            <a:xfrm>
              <a:off x="205963" y="1259422"/>
              <a:ext cx="5908655" cy="761963"/>
              <a:chOff x="205963" y="1259422"/>
              <a:chExt cx="5908655" cy="761963"/>
            </a:xfrm>
          </p:grpSpPr>
          <p:sp>
            <p:nvSpPr>
              <p:cNvPr id="58" name="Rounded Rectangle 10">
                <a:extLst>
                  <a:ext uri="{FF2B5EF4-FFF2-40B4-BE49-F238E27FC236}">
                    <a16:creationId xmlns:a16="http://schemas.microsoft.com/office/drawing/2014/main" id="{5D15D188-A878-D29F-F590-3C88F1FD41AB}"/>
                  </a:ext>
                </a:extLst>
              </p:cNvPr>
              <p:cNvSpPr/>
              <p:nvPr/>
            </p:nvSpPr>
            <p:spPr>
              <a:xfrm>
                <a:off x="344039" y="1259422"/>
                <a:ext cx="5770579" cy="761963"/>
              </a:xfrm>
              <a:prstGeom prst="roundRect">
                <a:avLst>
                  <a:gd name="adj" fmla="val 40104"/>
                </a:avLst>
              </a:prstGeom>
              <a:noFill/>
              <a:ln w="25400" cap="flat" cmpd="sng" algn="ctr">
                <a:solidFill>
                  <a:srgbClr val="00206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endParaRPr>
              </a:p>
            </p:txBody>
          </p:sp>
          <p:sp>
            <p:nvSpPr>
              <p:cNvPr id="59" name="Oval 58">
                <a:extLst>
                  <a:ext uri="{FF2B5EF4-FFF2-40B4-BE49-F238E27FC236}">
                    <a16:creationId xmlns:a16="http://schemas.microsoft.com/office/drawing/2014/main" id="{A0B38179-7F96-2E0A-AB8A-BA185107CAD7}"/>
                  </a:ext>
                </a:extLst>
              </p:cNvPr>
              <p:cNvSpPr/>
              <p:nvPr/>
            </p:nvSpPr>
            <p:spPr>
              <a:xfrm>
                <a:off x="205963" y="1460468"/>
                <a:ext cx="377228" cy="373493"/>
              </a:xfrm>
              <a:prstGeom prst="ellipse">
                <a:avLst/>
              </a:prstGeom>
              <a:solidFill>
                <a:srgbClr val="002060"/>
              </a:solidFill>
              <a:ln w="25400" cap="flat" cmpd="sng" algn="ctr">
                <a:solidFill>
                  <a:srgbClr val="002060"/>
                </a:solidFill>
                <a:prstDash val="solid"/>
              </a:ln>
              <a:effectLst>
                <a:outerShdw blurRad="50800" dist="38100" dir="5400000" algn="t"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2060"/>
                  </a:solidFill>
                  <a:effectLst/>
                  <a:uLnTx/>
                  <a:uFillTx/>
                  <a:latin typeface="Avenir Book" panose="020B0503020203020204" pitchFamily="34" charset="-78"/>
                  <a:cs typeface="Avenir Book" panose="020B0503020203020204" pitchFamily="34" charset="-78"/>
                </a:endParaRPr>
              </a:p>
            </p:txBody>
          </p:sp>
        </p:grpSp>
        <p:sp>
          <p:nvSpPr>
            <p:cNvPr id="57" name="Rectangle 56">
              <a:extLst>
                <a:ext uri="{FF2B5EF4-FFF2-40B4-BE49-F238E27FC236}">
                  <a16:creationId xmlns:a16="http://schemas.microsoft.com/office/drawing/2014/main" id="{71047D0B-A8E1-968D-93BF-96E683154804}"/>
                </a:ext>
              </a:extLst>
            </p:cNvPr>
            <p:cNvSpPr/>
            <p:nvPr/>
          </p:nvSpPr>
          <p:spPr>
            <a:xfrm>
              <a:off x="625205" y="1339909"/>
              <a:ext cx="5312684" cy="633223"/>
            </a:xfrm>
            <a:prstGeom prst="rect">
              <a:avLst/>
            </a:prstGeom>
            <a:ln>
              <a:no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rPr>
                <a:t>Repositioning engagement</a:t>
              </a:r>
            </a:p>
          </p:txBody>
        </p:sp>
      </p:grpSp>
      <p:grpSp>
        <p:nvGrpSpPr>
          <p:cNvPr id="5" name="Group 4">
            <a:extLst>
              <a:ext uri="{FF2B5EF4-FFF2-40B4-BE49-F238E27FC236}">
                <a16:creationId xmlns:a16="http://schemas.microsoft.com/office/drawing/2014/main" id="{3B2CEA7F-6A38-E0A4-D2DF-7173D4155AA5}"/>
              </a:ext>
            </a:extLst>
          </p:cNvPr>
          <p:cNvGrpSpPr/>
          <p:nvPr/>
        </p:nvGrpSpPr>
        <p:grpSpPr>
          <a:xfrm>
            <a:off x="107635" y="4917325"/>
            <a:ext cx="9923795" cy="384680"/>
            <a:chOff x="205963" y="1259422"/>
            <a:chExt cx="5908655" cy="761963"/>
          </a:xfrm>
        </p:grpSpPr>
        <p:grpSp>
          <p:nvGrpSpPr>
            <p:cNvPr id="10" name="Group 9">
              <a:extLst>
                <a:ext uri="{FF2B5EF4-FFF2-40B4-BE49-F238E27FC236}">
                  <a16:creationId xmlns:a16="http://schemas.microsoft.com/office/drawing/2014/main" id="{15ECCFC7-2EB2-903F-88F3-3D71EE08E9EE}"/>
                </a:ext>
              </a:extLst>
            </p:cNvPr>
            <p:cNvGrpSpPr/>
            <p:nvPr/>
          </p:nvGrpSpPr>
          <p:grpSpPr>
            <a:xfrm>
              <a:off x="205963" y="1259422"/>
              <a:ext cx="5908655" cy="761963"/>
              <a:chOff x="205963" y="1259422"/>
              <a:chExt cx="5908655" cy="761963"/>
            </a:xfrm>
          </p:grpSpPr>
          <p:sp>
            <p:nvSpPr>
              <p:cNvPr id="12" name="Rounded Rectangle 10">
                <a:extLst>
                  <a:ext uri="{FF2B5EF4-FFF2-40B4-BE49-F238E27FC236}">
                    <a16:creationId xmlns:a16="http://schemas.microsoft.com/office/drawing/2014/main" id="{50D382CE-DFD9-7815-BCBD-51B3A5A1963E}"/>
                  </a:ext>
                </a:extLst>
              </p:cNvPr>
              <p:cNvSpPr/>
              <p:nvPr/>
            </p:nvSpPr>
            <p:spPr>
              <a:xfrm>
                <a:off x="344039" y="1259422"/>
                <a:ext cx="5770579" cy="761963"/>
              </a:xfrm>
              <a:prstGeom prst="roundRect">
                <a:avLst>
                  <a:gd name="adj" fmla="val 40104"/>
                </a:avLst>
              </a:prstGeom>
              <a:noFill/>
              <a:ln w="25400" cap="flat" cmpd="sng" algn="ctr">
                <a:solidFill>
                  <a:srgbClr val="00206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endParaRPr>
              </a:p>
            </p:txBody>
          </p:sp>
          <p:sp>
            <p:nvSpPr>
              <p:cNvPr id="13" name="Oval 12">
                <a:extLst>
                  <a:ext uri="{FF2B5EF4-FFF2-40B4-BE49-F238E27FC236}">
                    <a16:creationId xmlns:a16="http://schemas.microsoft.com/office/drawing/2014/main" id="{6AA6DF98-FB80-E2C0-6BA7-D4A496AC0885}"/>
                  </a:ext>
                </a:extLst>
              </p:cNvPr>
              <p:cNvSpPr/>
              <p:nvPr/>
            </p:nvSpPr>
            <p:spPr>
              <a:xfrm>
                <a:off x="205963" y="1460468"/>
                <a:ext cx="377228" cy="373493"/>
              </a:xfrm>
              <a:prstGeom prst="ellipse">
                <a:avLst/>
              </a:prstGeom>
              <a:solidFill>
                <a:srgbClr val="002060"/>
              </a:solidFill>
              <a:ln w="25400" cap="flat" cmpd="sng" algn="ctr">
                <a:solidFill>
                  <a:srgbClr val="002060"/>
                </a:solidFill>
                <a:prstDash val="solid"/>
              </a:ln>
              <a:effectLst>
                <a:outerShdw blurRad="50800" dist="38100" dir="5400000" algn="t"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2060"/>
                  </a:solidFill>
                  <a:effectLst/>
                  <a:uLnTx/>
                  <a:uFillTx/>
                  <a:latin typeface="Avenir Book" panose="020B0503020203020204" pitchFamily="34" charset="-78"/>
                  <a:cs typeface="Avenir Book" panose="020B0503020203020204" pitchFamily="34" charset="-78"/>
                </a:endParaRPr>
              </a:p>
            </p:txBody>
          </p:sp>
        </p:grpSp>
        <p:sp>
          <p:nvSpPr>
            <p:cNvPr id="11" name="Rectangle 10">
              <a:extLst>
                <a:ext uri="{FF2B5EF4-FFF2-40B4-BE49-F238E27FC236}">
                  <a16:creationId xmlns:a16="http://schemas.microsoft.com/office/drawing/2014/main" id="{C2C415EC-5055-3B51-2F31-F80D2A4E4434}"/>
                </a:ext>
              </a:extLst>
            </p:cNvPr>
            <p:cNvSpPr/>
            <p:nvPr/>
          </p:nvSpPr>
          <p:spPr>
            <a:xfrm>
              <a:off x="625205" y="1339909"/>
              <a:ext cx="5312684" cy="633223"/>
            </a:xfrm>
            <a:prstGeom prst="rect">
              <a:avLst/>
            </a:prstGeom>
            <a:ln>
              <a:no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Avenir Book" panose="020B0503020203020204" pitchFamily="34" charset="-78"/>
                  <a:cs typeface="Avenir Book" panose="020B0503020203020204" pitchFamily="34" charset="-78"/>
                </a:rPr>
                <a:t>Transformative institutional culture</a:t>
              </a:r>
            </a:p>
          </p:txBody>
        </p:sp>
      </p:grpSp>
    </p:spTree>
    <p:extLst>
      <p:ext uri="{BB962C8B-B14F-4D97-AF65-F5344CB8AC3E}">
        <p14:creationId xmlns:p14="http://schemas.microsoft.com/office/powerpoint/2010/main" val="4060745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4EEC57-A946-EF32-DED1-F028008D9F6B}"/>
              </a:ext>
            </a:extLst>
          </p:cNvPr>
          <p:cNvPicPr>
            <a:picLocks noChangeAspect="1"/>
          </p:cNvPicPr>
          <p:nvPr/>
        </p:nvPicPr>
        <p:blipFill rotWithShape="1">
          <a:blip r:embed="rId2"/>
          <a:srcRect b="79603"/>
          <a:stretch/>
        </p:blipFill>
        <p:spPr>
          <a:xfrm>
            <a:off x="-1" y="1"/>
            <a:ext cx="12209417" cy="788796"/>
          </a:xfrm>
          <a:prstGeom prst="rect">
            <a:avLst/>
          </a:prstGeom>
        </p:spPr>
      </p:pic>
      <p:sp>
        <p:nvSpPr>
          <p:cNvPr id="8" name="Title 2">
            <a:extLst>
              <a:ext uri="{FF2B5EF4-FFF2-40B4-BE49-F238E27FC236}">
                <a16:creationId xmlns:a16="http://schemas.microsoft.com/office/drawing/2014/main" id="{0707F5CE-4814-0291-1ECC-A8830DB8F138}"/>
              </a:ext>
            </a:extLst>
          </p:cNvPr>
          <p:cNvSpPr>
            <a:spLocks noGrp="1"/>
          </p:cNvSpPr>
          <p:nvPr>
            <p:ph type="title"/>
          </p:nvPr>
        </p:nvSpPr>
        <p:spPr>
          <a:xfrm>
            <a:off x="152398" y="143485"/>
            <a:ext cx="11904617" cy="553201"/>
          </a:xfrm>
        </p:spPr>
        <p:txBody>
          <a:bodyPr>
            <a:noAutofit/>
          </a:bodyPr>
          <a:lstStyle/>
          <a:p>
            <a:pPr algn="ctr"/>
            <a:r>
              <a:rPr lang="en-ZA" sz="3200" b="1" dirty="0">
                <a:solidFill>
                  <a:srgbClr val="002060"/>
                </a:solidFill>
                <a:latin typeface="Avenir Book" panose="020B0503020203020204" pitchFamily="34" charset="-78"/>
                <a:cs typeface="Avenir Book" panose="020B0503020203020204" pitchFamily="34" charset="-78"/>
              </a:rPr>
              <a:t>Key dimensions of enrolment management strategy</a:t>
            </a:r>
          </a:p>
        </p:txBody>
      </p:sp>
      <p:graphicFrame>
        <p:nvGraphicFramePr>
          <p:cNvPr id="2" name="Diagram 1">
            <a:extLst>
              <a:ext uri="{FF2B5EF4-FFF2-40B4-BE49-F238E27FC236}">
                <a16:creationId xmlns:a16="http://schemas.microsoft.com/office/drawing/2014/main" id="{602D8228-D52D-535F-605F-AC05646C59FF}"/>
              </a:ext>
            </a:extLst>
          </p:cNvPr>
          <p:cNvGraphicFramePr/>
          <p:nvPr>
            <p:extLst>
              <p:ext uri="{D42A27DB-BD31-4B8C-83A1-F6EECF244321}">
                <p14:modId xmlns:p14="http://schemas.microsoft.com/office/powerpoint/2010/main" val="1083058752"/>
              </p:ext>
            </p:extLst>
          </p:nvPr>
        </p:nvGraphicFramePr>
        <p:xfrm>
          <a:off x="152397" y="938953"/>
          <a:ext cx="11904617" cy="5775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5170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5754C-4551-4C1A-8113-3AC74E50340E}"/>
              </a:ext>
            </a:extLst>
          </p:cNvPr>
          <p:cNvSpPr>
            <a:spLocks noGrp="1"/>
          </p:cNvSpPr>
          <p:nvPr>
            <p:ph type="ctrTitle"/>
          </p:nvPr>
        </p:nvSpPr>
        <p:spPr>
          <a:xfrm>
            <a:off x="1524000" y="2235200"/>
            <a:ext cx="9144000" cy="2387600"/>
          </a:xfrm>
        </p:spPr>
        <p:txBody>
          <a:bodyPr>
            <a:normAutofit/>
          </a:bodyPr>
          <a:lstStyle/>
          <a:p>
            <a:pPr eaLnBrk="0" fontAlgn="base" hangingPunct="0">
              <a:spcAft>
                <a:spcPct val="0"/>
              </a:spcAft>
              <a:defRPr/>
            </a:pPr>
            <a:r>
              <a:rPr lang="en-ZA" b="1" dirty="0">
                <a:solidFill>
                  <a:schemeClr val="bg1"/>
                </a:solidFill>
                <a:latin typeface="Avenir Book"/>
                <a:ea typeface="MS PGothic" panose="020B0600070205080204" pitchFamily="34" charset="-128"/>
              </a:rPr>
              <a:t>ENROLMENT STATISTICS FOR 2024</a:t>
            </a:r>
            <a:br>
              <a:rPr lang="en-ZA" b="1" dirty="0">
                <a:solidFill>
                  <a:schemeClr val="bg1"/>
                </a:solidFill>
                <a:latin typeface="Avenir Book"/>
                <a:ea typeface="MS PGothic" panose="020B0600070205080204" pitchFamily="34" charset="-128"/>
              </a:rPr>
            </a:br>
            <a:r>
              <a:rPr lang="en-ZA" sz="2800" b="1" dirty="0">
                <a:solidFill>
                  <a:schemeClr val="bg1"/>
                </a:solidFill>
                <a:latin typeface="Avenir Book"/>
                <a:ea typeface="MS PGothic" panose="020B0600070205080204" pitchFamily="34" charset="-128"/>
              </a:rPr>
              <a:t>(19 March 2024)</a:t>
            </a:r>
            <a:endParaRPr lang="en-ZA" sz="6000" b="1" dirty="0">
              <a:solidFill>
                <a:schemeClr val="bg1"/>
              </a:solidFill>
              <a:latin typeface="Avenir Book"/>
              <a:ea typeface="MS PGothic" panose="020B0600070205080204" pitchFamily="34" charset="-128"/>
            </a:endParaRPr>
          </a:p>
        </p:txBody>
      </p:sp>
    </p:spTree>
    <p:extLst>
      <p:ext uri="{BB962C8B-B14F-4D97-AF65-F5344CB8AC3E}">
        <p14:creationId xmlns:p14="http://schemas.microsoft.com/office/powerpoint/2010/main" val="2014724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AF9D384F-ABFA-6A06-BECB-D13A578DD306}"/>
              </a:ext>
            </a:extLst>
          </p:cNvPr>
          <p:cNvGraphicFramePr>
            <a:graphicFrameLocks noGrp="1"/>
          </p:cNvGraphicFramePr>
          <p:nvPr>
            <p:ph idx="1"/>
            <p:extLst>
              <p:ext uri="{D42A27DB-BD31-4B8C-83A1-F6EECF244321}">
                <p14:modId xmlns:p14="http://schemas.microsoft.com/office/powerpoint/2010/main" val="4035951470"/>
              </p:ext>
            </p:extLst>
          </p:nvPr>
        </p:nvGraphicFramePr>
        <p:xfrm>
          <a:off x="477520" y="1056640"/>
          <a:ext cx="11226799" cy="5442580"/>
        </p:xfrm>
        <a:graphic>
          <a:graphicData uri="http://schemas.openxmlformats.org/drawingml/2006/table">
            <a:tbl>
              <a:tblPr/>
              <a:tblGrid>
                <a:gridCol w="2737682">
                  <a:extLst>
                    <a:ext uri="{9D8B030D-6E8A-4147-A177-3AD203B41FA5}">
                      <a16:colId xmlns:a16="http://schemas.microsoft.com/office/drawing/2014/main" val="20000"/>
                    </a:ext>
                  </a:extLst>
                </a:gridCol>
                <a:gridCol w="1104276">
                  <a:extLst>
                    <a:ext uri="{9D8B030D-6E8A-4147-A177-3AD203B41FA5}">
                      <a16:colId xmlns:a16="http://schemas.microsoft.com/office/drawing/2014/main" val="20001"/>
                    </a:ext>
                  </a:extLst>
                </a:gridCol>
                <a:gridCol w="1104276">
                  <a:extLst>
                    <a:ext uri="{9D8B030D-6E8A-4147-A177-3AD203B41FA5}">
                      <a16:colId xmlns:a16="http://schemas.microsoft.com/office/drawing/2014/main" val="20002"/>
                    </a:ext>
                  </a:extLst>
                </a:gridCol>
                <a:gridCol w="1256113">
                  <a:extLst>
                    <a:ext uri="{9D8B030D-6E8A-4147-A177-3AD203B41FA5}">
                      <a16:colId xmlns:a16="http://schemas.microsoft.com/office/drawing/2014/main" val="20003"/>
                    </a:ext>
                  </a:extLst>
                </a:gridCol>
                <a:gridCol w="1256113">
                  <a:extLst>
                    <a:ext uri="{9D8B030D-6E8A-4147-A177-3AD203B41FA5}">
                      <a16:colId xmlns:a16="http://schemas.microsoft.com/office/drawing/2014/main" val="20004"/>
                    </a:ext>
                  </a:extLst>
                </a:gridCol>
                <a:gridCol w="1256113">
                  <a:extLst>
                    <a:ext uri="{9D8B030D-6E8A-4147-A177-3AD203B41FA5}">
                      <a16:colId xmlns:a16="http://schemas.microsoft.com/office/drawing/2014/main" val="20005"/>
                    </a:ext>
                  </a:extLst>
                </a:gridCol>
                <a:gridCol w="1256113">
                  <a:extLst>
                    <a:ext uri="{9D8B030D-6E8A-4147-A177-3AD203B41FA5}">
                      <a16:colId xmlns:a16="http://schemas.microsoft.com/office/drawing/2014/main" val="20006"/>
                    </a:ext>
                  </a:extLst>
                </a:gridCol>
                <a:gridCol w="1256113">
                  <a:extLst>
                    <a:ext uri="{9D8B030D-6E8A-4147-A177-3AD203B41FA5}">
                      <a16:colId xmlns:a16="http://schemas.microsoft.com/office/drawing/2014/main" val="20007"/>
                    </a:ext>
                  </a:extLst>
                </a:gridCol>
              </a:tblGrid>
              <a:tr h="1291708">
                <a:tc>
                  <a:txBody>
                    <a:bodyPr/>
                    <a:lstStyle/>
                    <a:p>
                      <a:pPr algn="l"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Qualification Type</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2022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2023</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2024 Actual</a:t>
                      </a:r>
                      <a:br>
                        <a:rPr lang="en-ZA" sz="1800" b="1" i="0" u="none" strike="noStrike" baseline="0" dirty="0">
                          <a:solidFill>
                            <a:srgbClr val="000000"/>
                          </a:solidFill>
                          <a:effectLst/>
                          <a:latin typeface="Avenir Book" panose="020B0503020203020204" pitchFamily="34" charset="-78"/>
                          <a:cs typeface="Avenir Book" panose="020B0503020203020204" pitchFamily="34" charset="-78"/>
                        </a:rPr>
                      </a:b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19 March</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2024 APP Target</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Deviation from APP Target</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b"/>
                      <a:r>
                        <a:rPr lang="en-ZA" sz="1800" b="1" i="0" u="none" strike="noStrike" baseline="0" dirty="0">
                          <a:effectLst/>
                          <a:latin typeface="Avenir Book" panose="020B0503020203020204" pitchFamily="34" charset="-78"/>
                          <a:cs typeface="Avenir Book" panose="020B0503020203020204" pitchFamily="34" charset="-78"/>
                        </a:rPr>
                        <a:t>Enrolment Plan Targets</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Deviation from Enrolment Plan Target</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377352">
                <a:tc>
                  <a:txBody>
                    <a:bodyPr/>
                    <a:lstStyle/>
                    <a:p>
                      <a:pPr algn="l"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UG Diploma or Certificate</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12 307</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11 965</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a:effectLst/>
                          <a:latin typeface="Avenir Book" panose="020B0503020203020204" pitchFamily="34" charset="-78"/>
                          <a:cs typeface="Avenir Book" panose="020B0503020203020204" pitchFamily="34" charset="-78"/>
                        </a:rPr>
                        <a:t>12 009</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12 100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-1%</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11 260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0" i="0" u="none" strike="noStrike" baseline="0">
                          <a:effectLst/>
                          <a:latin typeface="Avenir Book" panose="020B0503020203020204" pitchFamily="34" charset="-78"/>
                          <a:cs typeface="Avenir Book" panose="020B0503020203020204" pitchFamily="34" charset="-78"/>
                        </a:rPr>
                        <a:t>7%</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7352">
                <a:tc>
                  <a:txBody>
                    <a:bodyPr/>
                    <a:lstStyle/>
                    <a:p>
                      <a:pPr algn="l"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Advanced Diploma</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1 752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1 744</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1 576</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1 800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-12%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a:effectLst/>
                          <a:latin typeface="Avenir Book" panose="020B0503020203020204" pitchFamily="34" charset="-78"/>
                          <a:cs typeface="Avenir Book" panose="020B0503020203020204" pitchFamily="34" charset="-78"/>
                        </a:rPr>
                        <a:t>1 900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-17%</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77352">
                <a:tc>
                  <a:txBody>
                    <a:bodyPr/>
                    <a:lstStyle/>
                    <a:p>
                      <a:pPr algn="l"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UG Degree</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14 639</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14 669</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a:effectLst/>
                          <a:latin typeface="Avenir Book" panose="020B0503020203020204" pitchFamily="34" charset="-78"/>
                          <a:cs typeface="Avenir Book" panose="020B0503020203020204" pitchFamily="34" charset="-78"/>
                        </a:rPr>
                        <a:t>15 725</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14 702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7%</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a:effectLst/>
                          <a:latin typeface="Avenir Book" panose="020B0503020203020204" pitchFamily="34" charset="-78"/>
                          <a:cs typeface="Avenir Book" panose="020B0503020203020204" pitchFamily="34" charset="-78"/>
                        </a:rPr>
                        <a:t>14 490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9%</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7352">
                <a:tc>
                  <a:txBody>
                    <a:bodyPr/>
                    <a:lstStyle/>
                    <a:p>
                      <a:pPr algn="l"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Total UG</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28 698</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28 378</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29 310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28 602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1" i="0" u="none" strike="noStrike" baseline="0">
                          <a:effectLst/>
                          <a:latin typeface="Avenir Book" panose="020B0503020203020204" pitchFamily="34" charset="-78"/>
                          <a:cs typeface="Avenir Book" panose="020B0503020203020204" pitchFamily="34" charset="-78"/>
                        </a:rPr>
                        <a:t>27 650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1" i="0" u="none" strike="noStrike" baseline="0" dirty="0">
                          <a:effectLst/>
                          <a:latin typeface="Avenir Book" panose="020B0503020203020204" pitchFamily="34" charset="-78"/>
                          <a:cs typeface="Avenir Book" panose="020B0503020203020204" pitchFamily="34" charset="-78"/>
                        </a:rPr>
                        <a:t>6%</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77352">
                <a:tc>
                  <a:txBody>
                    <a:bodyPr/>
                    <a:lstStyle/>
                    <a:p>
                      <a:pPr algn="l"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PG Diploma</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527</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435</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503</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447</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13%</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a:effectLst/>
                          <a:latin typeface="Avenir Book" panose="020B0503020203020204" pitchFamily="34" charset="-78"/>
                          <a:cs typeface="Avenir Book" panose="020B0503020203020204" pitchFamily="34" charset="-78"/>
                        </a:rPr>
                        <a:t>578</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-13%</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77352">
                <a:tc>
                  <a:txBody>
                    <a:bodyPr/>
                    <a:lstStyle/>
                    <a:p>
                      <a:pPr algn="l"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Honours </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829</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739</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723</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760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-5%</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982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-26%</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77352">
                <a:tc>
                  <a:txBody>
                    <a:bodyPr/>
                    <a:lstStyle/>
                    <a:p>
                      <a:pPr algn="l"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Master's</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1 486</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1 402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a:effectLst/>
                          <a:latin typeface="Avenir Book" panose="020B0503020203020204" pitchFamily="34" charset="-78"/>
                          <a:cs typeface="Avenir Book" panose="020B0503020203020204" pitchFamily="34" charset="-78"/>
                        </a:rPr>
                        <a:t>1132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1 460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-22%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1 770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-36%</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77352">
                <a:tc>
                  <a:txBody>
                    <a:bodyPr/>
                    <a:lstStyle/>
                    <a:p>
                      <a:pPr algn="l"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Doctoral</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568</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537</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a:effectLst/>
                          <a:latin typeface="Avenir Book" panose="020B0503020203020204" pitchFamily="34" charset="-78"/>
                          <a:cs typeface="Avenir Book" panose="020B0503020203020204" pitchFamily="34" charset="-78"/>
                        </a:rPr>
                        <a:t>393</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555</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-29%</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665</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-41%</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77352">
                <a:tc>
                  <a:txBody>
                    <a:bodyPr/>
                    <a:lstStyle/>
                    <a:p>
                      <a:pPr algn="l"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Total PG</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3 410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3 113</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2 751</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3 222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-15%</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1" i="0" u="none" strike="noStrike" baseline="0" dirty="0">
                          <a:effectLst/>
                          <a:latin typeface="Avenir Book" panose="020B0503020203020204" pitchFamily="34" charset="-78"/>
                          <a:cs typeface="Avenir Book" panose="020B0503020203020204" pitchFamily="34" charset="-78"/>
                        </a:rPr>
                        <a:t>3 995</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1" i="0" u="none" strike="noStrike" baseline="0" dirty="0">
                          <a:effectLst/>
                          <a:latin typeface="Avenir Book" panose="020B0503020203020204" pitchFamily="34" charset="-78"/>
                          <a:cs typeface="Avenir Book" panose="020B0503020203020204" pitchFamily="34" charset="-78"/>
                        </a:rPr>
                        <a:t>-31%</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77352">
                <a:tc>
                  <a:txBody>
                    <a:bodyPr/>
                    <a:lstStyle/>
                    <a:p>
                      <a:pPr algn="l"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Occasional</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212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dirty="0">
                          <a:solidFill>
                            <a:srgbClr val="000000"/>
                          </a:solidFill>
                          <a:effectLst/>
                          <a:latin typeface="Avenir Book" panose="020B0503020203020204" pitchFamily="34" charset="-78"/>
                          <a:cs typeface="Avenir Book" panose="020B0503020203020204" pitchFamily="34" charset="-78"/>
                        </a:rPr>
                        <a:t>182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a:effectLst/>
                          <a:latin typeface="Avenir Book" panose="020B0503020203020204" pitchFamily="34" charset="-78"/>
                          <a:cs typeface="Avenir Book" panose="020B0503020203020204" pitchFamily="34" charset="-78"/>
                        </a:rPr>
                        <a:t>97</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200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0" i="0" u="none" strike="noStrike" baseline="0">
                          <a:solidFill>
                            <a:srgbClr val="000000"/>
                          </a:solidFill>
                          <a:effectLst/>
                          <a:latin typeface="Avenir Book" panose="020B0503020203020204" pitchFamily="34" charset="-78"/>
                          <a:cs typeface="Avenir Book" panose="020B0503020203020204" pitchFamily="34" charset="-78"/>
                        </a:rPr>
                        <a:t>-52%</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260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0" i="0" u="none" strike="noStrike" baseline="0" dirty="0">
                          <a:effectLst/>
                          <a:latin typeface="Avenir Book" panose="020B0503020203020204" pitchFamily="34" charset="-78"/>
                          <a:cs typeface="Avenir Book" panose="020B0503020203020204" pitchFamily="34" charset="-78"/>
                        </a:rPr>
                        <a:t>-63%</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77352">
                <a:tc>
                  <a:txBody>
                    <a:bodyPr/>
                    <a:lstStyle/>
                    <a:p>
                      <a:pPr algn="l"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Grand total</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32 320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dirty="0">
                          <a:solidFill>
                            <a:srgbClr val="000000"/>
                          </a:solidFill>
                          <a:effectLst/>
                          <a:latin typeface="Avenir Book" panose="020B0503020203020204" pitchFamily="34" charset="-78"/>
                          <a:cs typeface="Avenir Book" panose="020B0503020203020204" pitchFamily="34" charset="-78"/>
                        </a:rPr>
                        <a:t>31 673</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32 158</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32 024</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ZA" sz="1800" b="1" i="0" u="none" strike="noStrike" baseline="0">
                          <a:solidFill>
                            <a:srgbClr val="000000"/>
                          </a:solidFill>
                          <a:effectLst/>
                          <a:latin typeface="Avenir Book" panose="020B0503020203020204" pitchFamily="34" charset="-78"/>
                          <a:cs typeface="Avenir Book" panose="020B0503020203020204" pitchFamily="34" charset="-78"/>
                        </a:rPr>
                        <a:t>0%</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ZA" sz="1800" b="1" i="0" u="none" strike="noStrike" baseline="0">
                          <a:effectLst/>
                          <a:latin typeface="Avenir Book" panose="020B0503020203020204" pitchFamily="34" charset="-78"/>
                          <a:cs typeface="Avenir Book" panose="020B0503020203020204" pitchFamily="34" charset="-78"/>
                        </a:rPr>
                        <a:t>31 905</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ZA" sz="1800" b="1" i="0" u="none" strike="noStrike" baseline="0" dirty="0">
                          <a:effectLst/>
                          <a:latin typeface="Avenir Book" panose="020B0503020203020204" pitchFamily="34" charset="-78"/>
                          <a:cs typeface="Avenir Book" panose="020B0503020203020204" pitchFamily="34" charset="-78"/>
                        </a:rPr>
                        <a:t>1%</a:t>
                      </a:r>
                    </a:p>
                  </a:txBody>
                  <a:tcPr marL="7619" marR="7619" marT="76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pic>
        <p:nvPicPr>
          <p:cNvPr id="2" name="Picture 1">
            <a:extLst>
              <a:ext uri="{FF2B5EF4-FFF2-40B4-BE49-F238E27FC236}">
                <a16:creationId xmlns:a16="http://schemas.microsoft.com/office/drawing/2014/main" id="{4E2FFA51-125B-E65A-6EF2-428866014423}"/>
              </a:ext>
            </a:extLst>
          </p:cNvPr>
          <p:cNvPicPr>
            <a:picLocks noChangeAspect="1"/>
          </p:cNvPicPr>
          <p:nvPr/>
        </p:nvPicPr>
        <p:blipFill rotWithShape="1">
          <a:blip r:embed="rId2"/>
          <a:srcRect b="79603"/>
          <a:stretch/>
        </p:blipFill>
        <p:spPr>
          <a:xfrm>
            <a:off x="-1" y="1"/>
            <a:ext cx="12209417" cy="788796"/>
          </a:xfrm>
          <a:prstGeom prst="rect">
            <a:avLst/>
          </a:prstGeom>
        </p:spPr>
      </p:pic>
      <p:sp>
        <p:nvSpPr>
          <p:cNvPr id="5" name="Title 1">
            <a:extLst>
              <a:ext uri="{FF2B5EF4-FFF2-40B4-BE49-F238E27FC236}">
                <a16:creationId xmlns:a16="http://schemas.microsoft.com/office/drawing/2014/main" id="{D490929D-FE67-53A4-BE9D-AD04E20F4A2D}"/>
              </a:ext>
            </a:extLst>
          </p:cNvPr>
          <p:cNvSpPr>
            <a:spLocks noGrp="1" noChangeArrowheads="1"/>
          </p:cNvSpPr>
          <p:nvPr>
            <p:ph type="title"/>
          </p:nvPr>
        </p:nvSpPr>
        <p:spPr>
          <a:xfrm>
            <a:off x="223520" y="0"/>
            <a:ext cx="11826240" cy="788797"/>
          </a:xfrm>
        </p:spPr>
        <p:txBody>
          <a:bodyPr>
            <a:normAutofit/>
          </a:bodyPr>
          <a:lstStyle/>
          <a:p>
            <a:pPr algn="ctr"/>
            <a:r>
              <a:rPr lang="en-ZA" altLang="en-US" sz="3200" b="1" dirty="0">
                <a:latin typeface="Avenir Book" panose="020B0503020203020204" pitchFamily="34" charset="-78"/>
                <a:ea typeface="ＭＳ Ｐゴシック" panose="020B0600070205080204" pitchFamily="34" charset="-128"/>
                <a:cs typeface="Avenir Book" panose="020B0503020203020204" pitchFamily="34" charset="-78"/>
              </a:rPr>
              <a:t>2024 Enrolments by qualification type compared to targets </a:t>
            </a:r>
          </a:p>
        </p:txBody>
      </p:sp>
    </p:spTree>
    <p:extLst>
      <p:ext uri="{BB962C8B-B14F-4D97-AF65-F5344CB8AC3E}">
        <p14:creationId xmlns:p14="http://schemas.microsoft.com/office/powerpoint/2010/main" val="1409484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D4FC2E6-7502-D809-16FC-50DD30FDF1A1}"/>
              </a:ext>
            </a:extLst>
          </p:cNvPr>
          <p:cNvSpPr>
            <a:spLocks noGrp="1" noChangeArrowheads="1"/>
          </p:cNvSpPr>
          <p:nvPr>
            <p:ph type="title"/>
          </p:nvPr>
        </p:nvSpPr>
        <p:spPr>
          <a:xfrm>
            <a:off x="838200" y="365126"/>
            <a:ext cx="10515600" cy="423672"/>
          </a:xfrm>
        </p:spPr>
        <p:txBody>
          <a:bodyPr/>
          <a:lstStyle/>
          <a:p>
            <a:endParaRPr lang="en-ZA" altLang="en-US" sz="2000" dirty="0">
              <a:latin typeface="Avenir Medium" charset="0"/>
              <a:ea typeface="ＭＳ Ｐゴシック" panose="020B0600070205080204" pitchFamily="34" charset="-128"/>
            </a:endParaRPr>
          </a:p>
        </p:txBody>
      </p:sp>
      <p:graphicFrame>
        <p:nvGraphicFramePr>
          <p:cNvPr id="8" name="Content Placeholder 7">
            <a:extLst>
              <a:ext uri="{FF2B5EF4-FFF2-40B4-BE49-F238E27FC236}">
                <a16:creationId xmlns:a16="http://schemas.microsoft.com/office/drawing/2014/main" id="{E2012212-F510-4B5C-1BDF-E0E2A5C699EE}"/>
              </a:ext>
            </a:extLst>
          </p:cNvPr>
          <p:cNvGraphicFramePr>
            <a:graphicFrameLocks noGrp="1"/>
          </p:cNvGraphicFramePr>
          <p:nvPr>
            <p:ph idx="1"/>
            <p:extLst>
              <p:ext uri="{D42A27DB-BD31-4B8C-83A1-F6EECF244321}">
                <p14:modId xmlns:p14="http://schemas.microsoft.com/office/powerpoint/2010/main" val="3744469127"/>
              </p:ext>
            </p:extLst>
          </p:nvPr>
        </p:nvGraphicFramePr>
        <p:xfrm>
          <a:off x="157480" y="1021134"/>
          <a:ext cx="11877040" cy="5593026"/>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E8422E09-E004-2EF2-0CF1-8FBA41CCCA2C}"/>
              </a:ext>
            </a:extLst>
          </p:cNvPr>
          <p:cNvPicPr>
            <a:picLocks noChangeAspect="1"/>
          </p:cNvPicPr>
          <p:nvPr/>
        </p:nvPicPr>
        <p:blipFill rotWithShape="1">
          <a:blip r:embed="rId4"/>
          <a:srcRect b="79603"/>
          <a:stretch/>
        </p:blipFill>
        <p:spPr>
          <a:xfrm>
            <a:off x="0" y="2"/>
            <a:ext cx="12209417" cy="788796"/>
          </a:xfrm>
          <a:prstGeom prst="rect">
            <a:avLst/>
          </a:prstGeom>
        </p:spPr>
      </p:pic>
      <p:sp>
        <p:nvSpPr>
          <p:cNvPr id="4" name="TextBox 3">
            <a:extLst>
              <a:ext uri="{FF2B5EF4-FFF2-40B4-BE49-F238E27FC236}">
                <a16:creationId xmlns:a16="http://schemas.microsoft.com/office/drawing/2014/main" id="{580D96EF-94A9-5356-C691-34C79CBB4B71}"/>
              </a:ext>
            </a:extLst>
          </p:cNvPr>
          <p:cNvSpPr txBox="1"/>
          <p:nvPr/>
        </p:nvSpPr>
        <p:spPr>
          <a:xfrm>
            <a:off x="157480" y="132790"/>
            <a:ext cx="11877040" cy="523220"/>
          </a:xfrm>
          <a:prstGeom prst="rect">
            <a:avLst/>
          </a:prstGeom>
          <a:noFill/>
        </p:spPr>
        <p:txBody>
          <a:bodyPr wrap="square">
            <a:spAutoFit/>
          </a:bodyPr>
          <a:lstStyle/>
          <a:p>
            <a:pPr algn="ctr"/>
            <a:r>
              <a:rPr lang="en-ZA" altLang="en-US" sz="2800" b="1" dirty="0">
                <a:latin typeface="Avenir Medium" charset="0"/>
                <a:ea typeface="ＭＳ Ｐゴシック" panose="020B0600070205080204" pitchFamily="34" charset="-128"/>
              </a:rPr>
              <a:t>Deviations of the 2024 enrolments from the APP 2024 and the enrolment plan</a:t>
            </a:r>
            <a:endParaRPr lang="en-ZA" sz="2800"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1A17205D764F04FA6DE58EA77DF5C28" ma:contentTypeVersion="14" ma:contentTypeDescription="Create a new document." ma:contentTypeScope="" ma:versionID="cc78236eae360765de08425e64ab6adb">
  <xsd:schema xmlns:xsd="http://www.w3.org/2001/XMLSchema" xmlns:xs="http://www.w3.org/2001/XMLSchema" xmlns:p="http://schemas.microsoft.com/office/2006/metadata/properties" xmlns:ns3="45552c4d-4b24-4bba-b5a0-84eb87a664eb" xmlns:ns4="df01bad2-360b-40de-9257-017a2a7752a7" targetNamespace="http://schemas.microsoft.com/office/2006/metadata/properties" ma:root="true" ma:fieldsID="4fb1f60942b30e0accdfe1cd98f1fb8f" ns3:_="" ns4:_="">
    <xsd:import namespace="45552c4d-4b24-4bba-b5a0-84eb87a664eb"/>
    <xsd:import namespace="df01bad2-360b-40de-9257-017a2a7752a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552c4d-4b24-4bba-b5a0-84eb87a664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f01bad2-360b-40de-9257-017a2a7752a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DDBF45-5000-41A9-862F-B3004DFE38A0}">
  <ds:schemaRefs>
    <ds:schemaRef ds:uri="http://purl.org/dc/terms/"/>
    <ds:schemaRef ds:uri="45552c4d-4b24-4bba-b5a0-84eb87a664eb"/>
    <ds:schemaRef ds:uri="df01bad2-360b-40de-9257-017a2a7752a7"/>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purl.org/dc/dcmitype/"/>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50363D9-9966-48EA-8747-3B88C49E9738}">
  <ds:schemaRefs>
    <ds:schemaRef ds:uri="http://schemas.microsoft.com/sharepoint/v3/contenttype/forms"/>
  </ds:schemaRefs>
</ds:datastoreItem>
</file>

<file path=customXml/itemProps3.xml><?xml version="1.0" encoding="utf-8"?>
<ds:datastoreItem xmlns:ds="http://schemas.openxmlformats.org/officeDocument/2006/customXml" ds:itemID="{20F6AD2C-BFEF-4F78-B61B-A14B1FF299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552c4d-4b24-4bba-b5a0-84eb87a664eb"/>
    <ds:schemaRef ds:uri="df01bad2-360b-40de-9257-017a2a7752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808</TotalTime>
  <Words>2645</Words>
  <Application>Microsoft Office PowerPoint</Application>
  <PresentationFormat>Widescreen</PresentationFormat>
  <Paragraphs>385</Paragraphs>
  <Slides>38</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Arial</vt:lpstr>
      <vt:lpstr>Avenir Book</vt:lpstr>
      <vt:lpstr>Avenir LT 45 Book</vt:lpstr>
      <vt:lpstr>Avenir Medium</vt:lpstr>
      <vt:lpstr>Avenir Next LT Pro</vt:lpstr>
      <vt:lpstr>Calibri</vt:lpstr>
      <vt:lpstr>Calibri Light</vt:lpstr>
      <vt:lpstr>Symbol</vt:lpstr>
      <vt:lpstr>Wingdings</vt:lpstr>
      <vt:lpstr>Office Theme</vt:lpstr>
      <vt:lpstr>Towards an enrolment management strategy: 2024 statistics &amp; institutional research   Professor Heather Nel  Senior Director: Institutional Strategy 25 March 2024</vt:lpstr>
      <vt:lpstr>CONTEXT AND STRATEGIC OVERVIEW</vt:lpstr>
      <vt:lpstr>External factors impacting enrolment management</vt:lpstr>
      <vt:lpstr>Vision 2030 alignment</vt:lpstr>
      <vt:lpstr>Transversal strategic differentiators</vt:lpstr>
      <vt:lpstr>Key dimensions of enrolment management strategy</vt:lpstr>
      <vt:lpstr>ENROLMENT STATISTICS FOR 2024 (19 March 2024)</vt:lpstr>
      <vt:lpstr>2024 Enrolments by qualification type compared to targets </vt:lpstr>
      <vt:lpstr>PowerPoint Presentation</vt:lpstr>
      <vt:lpstr>PowerPoint Presentation</vt:lpstr>
      <vt:lpstr>First-time entering undergraduate enrolments compared to targets</vt:lpstr>
      <vt:lpstr>First-time entering students: Registration to admission ratio, 2020 - 2024</vt:lpstr>
      <vt:lpstr>% matriculants entering the University by quintile, 2020 - 2024</vt:lpstr>
      <vt:lpstr>Percentage enrolments by population group, 2020 – 2024 </vt:lpstr>
      <vt:lpstr>Percentage enrolments by gender, 2020 – 2024 </vt:lpstr>
      <vt:lpstr>Headcount enrolments by region, 2020 - 2024</vt:lpstr>
      <vt:lpstr>International enrolments: 2020 - 2024</vt:lpstr>
      <vt:lpstr>POSTGRADUATE STUDENTS’ EXPERIENCES OF ACCESS AT NELSON MANDELA UNIVERSITY</vt:lpstr>
      <vt:lpstr>Study of postgraduate student experience of access</vt:lpstr>
      <vt:lpstr>Methodology and dimensions of the study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MANCO RETREAT  Fashioning the future by reflecting on our collective journey and contribution as a leadership team to better position Mandela University in the service of society</dc:title>
  <dc:creator>Nel, Heather (Prof) (Summerstrand Campus South)</dc:creator>
  <cp:lastModifiedBy>Nel, Heather (Prof) (Summerstrand Campus South)</cp:lastModifiedBy>
  <cp:revision>21</cp:revision>
  <dcterms:created xsi:type="dcterms:W3CDTF">2022-02-24T11:23:40Z</dcterms:created>
  <dcterms:modified xsi:type="dcterms:W3CDTF">2024-03-26T13:50:01Z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0x01010081A17205D764F04FA6DE58EA77DF5C28</vt:lpwstr>
  </property>
</Properties>
</file>