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513" r:id="rId2"/>
    <p:sldId id="526" r:id="rId3"/>
    <p:sldId id="487" r:id="rId4"/>
    <p:sldId id="2816" r:id="rId5"/>
    <p:sldId id="2824" r:id="rId6"/>
    <p:sldId id="2818" r:id="rId7"/>
    <p:sldId id="2817" r:id="rId8"/>
    <p:sldId id="2821" r:id="rId9"/>
    <p:sldId id="2819" r:id="rId10"/>
    <p:sldId id="2823" r:id="rId11"/>
    <p:sldId id="2784" r:id="rId12"/>
    <p:sldId id="272" r:id="rId13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0D1F"/>
    <a:srgbClr val="071B2C"/>
    <a:srgbClr val="FFFF99"/>
    <a:srgbClr val="FFB819"/>
    <a:srgbClr val="FFFFCC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4F531B-359E-4D61-8AE9-1E432147C378}" v="5" dt="2024-09-04T13:35:47.5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148" y="6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image" Target="../media/image18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A70499-E8F3-46D0-A924-2EDF45702AE9}" type="doc">
      <dgm:prSet loTypeId="urn:microsoft.com/office/officeart/2005/8/layout/vList3" loCatId="picture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DEA1DF8-FA77-42BC-806E-F54709870ADA}">
      <dgm:prSet phldrT="[Text]" custT="1"/>
      <dgm:spPr>
        <a:solidFill>
          <a:srgbClr val="120D1F"/>
        </a:solidFill>
      </dgm:spPr>
      <dgm:t>
        <a:bodyPr/>
        <a:lstStyle/>
        <a:p>
          <a:r>
            <a:rPr lang="en-US" sz="2400" dirty="0">
              <a:latin typeface="Avenir Next LT Pro" panose="020B0504020202020204" pitchFamily="34" charset="0"/>
            </a:rPr>
            <a:t>What innovative institutional and faculty governance, management, structural, and resourcing arrangements are required to facilitate TD?</a:t>
          </a:r>
        </a:p>
      </dgm:t>
    </dgm:pt>
    <dgm:pt modelId="{060DCB74-C264-4A8E-A19F-04E4E770C55F}" type="parTrans" cxnId="{76EE6642-223D-4A98-9908-0292884A8A25}">
      <dgm:prSet/>
      <dgm:spPr/>
      <dgm:t>
        <a:bodyPr/>
        <a:lstStyle/>
        <a:p>
          <a:endParaRPr lang="en-US" sz="2400">
            <a:latin typeface="Avenir Next LT Pro" panose="020B0504020202020204" pitchFamily="34" charset="0"/>
          </a:endParaRPr>
        </a:p>
      </dgm:t>
    </dgm:pt>
    <dgm:pt modelId="{52A541BC-C728-4D89-A87F-4D9129ABB02D}" type="sibTrans" cxnId="{76EE6642-223D-4A98-9908-0292884A8A25}">
      <dgm:prSet/>
      <dgm:spPr/>
      <dgm:t>
        <a:bodyPr/>
        <a:lstStyle/>
        <a:p>
          <a:endParaRPr lang="en-US" sz="2400">
            <a:latin typeface="Avenir Next LT Pro" panose="020B0504020202020204" pitchFamily="34" charset="0"/>
          </a:endParaRPr>
        </a:p>
      </dgm:t>
    </dgm:pt>
    <dgm:pt modelId="{1DC2E1F5-8F22-4BD2-9F42-015395C746CE}">
      <dgm:prSet phldrT="[Text]" custT="1"/>
      <dgm:spPr>
        <a:solidFill>
          <a:srgbClr val="120D1F"/>
        </a:solidFill>
      </dgm:spPr>
      <dgm:t>
        <a:bodyPr/>
        <a:lstStyle/>
        <a:p>
          <a:r>
            <a:rPr lang="en-US" sz="2400" dirty="0">
              <a:latin typeface="Avenir Next LT Pro" panose="020B0504020202020204" pitchFamily="34" charset="0"/>
            </a:rPr>
            <a:t>How will TD shape learning and teaching approaches? How should TD be embedded in the curriculum?</a:t>
          </a:r>
        </a:p>
      </dgm:t>
    </dgm:pt>
    <dgm:pt modelId="{7205012A-C54E-4610-91A7-4D2C3E4929CE}" type="parTrans" cxnId="{C4F5A0D7-5309-4111-8F85-81D0FB89BB63}">
      <dgm:prSet/>
      <dgm:spPr/>
      <dgm:t>
        <a:bodyPr/>
        <a:lstStyle/>
        <a:p>
          <a:endParaRPr lang="en-US" sz="2400">
            <a:latin typeface="Avenir Next LT Pro" panose="020B0504020202020204" pitchFamily="34" charset="0"/>
          </a:endParaRPr>
        </a:p>
      </dgm:t>
    </dgm:pt>
    <dgm:pt modelId="{06A1284B-7922-4D37-B07B-BD8C3068B874}" type="sibTrans" cxnId="{C4F5A0D7-5309-4111-8F85-81D0FB89BB63}">
      <dgm:prSet/>
      <dgm:spPr/>
      <dgm:t>
        <a:bodyPr/>
        <a:lstStyle/>
        <a:p>
          <a:endParaRPr lang="en-US" sz="2400">
            <a:latin typeface="Avenir Next LT Pro" panose="020B0504020202020204" pitchFamily="34" charset="0"/>
          </a:endParaRPr>
        </a:p>
      </dgm:t>
    </dgm:pt>
    <dgm:pt modelId="{06A9C432-8CFB-4172-B296-3546B961157F}">
      <dgm:prSet custT="1"/>
      <dgm:spPr>
        <a:solidFill>
          <a:srgbClr val="120D1F"/>
        </a:solidFill>
      </dgm:spPr>
      <dgm:t>
        <a:bodyPr/>
        <a:lstStyle/>
        <a:p>
          <a:r>
            <a:rPr lang="en-US" sz="2400" dirty="0">
              <a:latin typeface="Avenir Next LT Pro" panose="020B0504020202020204" pitchFamily="34" charset="0"/>
            </a:rPr>
            <a:t>What impact will TD research &amp; innovation have on addressing complex or wicked problems? </a:t>
          </a:r>
        </a:p>
      </dgm:t>
    </dgm:pt>
    <dgm:pt modelId="{FC899A00-ECF9-477D-91EC-11075357A646}" type="parTrans" cxnId="{6B3DAC1F-E8DA-4F58-905B-A4CA6D163073}">
      <dgm:prSet/>
      <dgm:spPr/>
      <dgm:t>
        <a:bodyPr/>
        <a:lstStyle/>
        <a:p>
          <a:endParaRPr lang="en-US" sz="2400">
            <a:latin typeface="Avenir Next LT Pro" panose="020B0504020202020204" pitchFamily="34" charset="0"/>
          </a:endParaRPr>
        </a:p>
      </dgm:t>
    </dgm:pt>
    <dgm:pt modelId="{29A2DF49-5D8A-4CB8-9C02-400E1F4BD095}" type="sibTrans" cxnId="{6B3DAC1F-E8DA-4F58-905B-A4CA6D163073}">
      <dgm:prSet/>
      <dgm:spPr/>
      <dgm:t>
        <a:bodyPr/>
        <a:lstStyle/>
        <a:p>
          <a:endParaRPr lang="en-US" sz="2400">
            <a:latin typeface="Avenir Next LT Pro" panose="020B0504020202020204" pitchFamily="34" charset="0"/>
          </a:endParaRPr>
        </a:p>
      </dgm:t>
    </dgm:pt>
    <dgm:pt modelId="{7788E78E-AEE7-47DF-80EA-11D3D52DC780}" type="pres">
      <dgm:prSet presAssocID="{55A70499-E8F3-46D0-A924-2EDF45702AE9}" presName="linearFlow" presStyleCnt="0">
        <dgm:presLayoutVars>
          <dgm:dir/>
          <dgm:resizeHandles val="exact"/>
        </dgm:presLayoutVars>
      </dgm:prSet>
      <dgm:spPr/>
    </dgm:pt>
    <dgm:pt modelId="{8D843CD1-35E3-4251-9E64-D2CA5060E3E0}" type="pres">
      <dgm:prSet presAssocID="{BDEA1DF8-FA77-42BC-806E-F54709870ADA}" presName="composite" presStyleCnt="0"/>
      <dgm:spPr/>
    </dgm:pt>
    <dgm:pt modelId="{38BA3FB6-E89A-4179-BEB7-71805D24CFB8}" type="pres">
      <dgm:prSet presAssocID="{BDEA1DF8-FA77-42BC-806E-F54709870ADA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nn diagram with solid fill"/>
        </a:ext>
      </dgm:extLst>
    </dgm:pt>
    <dgm:pt modelId="{2E71C940-4854-4A41-8C90-3EDB308F977D}" type="pres">
      <dgm:prSet presAssocID="{BDEA1DF8-FA77-42BC-806E-F54709870ADA}" presName="txShp" presStyleLbl="node1" presStyleIdx="0" presStyleCnt="3" custLinFactNeighborX="-387" custLinFactNeighborY="-234">
        <dgm:presLayoutVars>
          <dgm:bulletEnabled val="1"/>
        </dgm:presLayoutVars>
      </dgm:prSet>
      <dgm:spPr/>
    </dgm:pt>
    <dgm:pt modelId="{858FF55A-3D6D-4AEC-B9B1-821078B13A5B}" type="pres">
      <dgm:prSet presAssocID="{52A541BC-C728-4D89-A87F-4D9129ABB02D}" presName="spacing" presStyleCnt="0"/>
      <dgm:spPr/>
    </dgm:pt>
    <dgm:pt modelId="{E6180A54-8A15-48D9-B026-DE7828DB3922}" type="pres">
      <dgm:prSet presAssocID="{1DC2E1F5-8F22-4BD2-9F42-015395C746CE}" presName="composite" presStyleCnt="0"/>
      <dgm:spPr/>
    </dgm:pt>
    <dgm:pt modelId="{0F25D06C-008C-49D2-BF86-59F16D8CA9B5}" type="pres">
      <dgm:prSet presAssocID="{1DC2E1F5-8F22-4BD2-9F42-015395C746CE}" presName="imgShp" presStyleLbl="fgImgPlace1" presStyleIdx="1" presStyleCnt="3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50B310C3-E86B-469F-889B-3FECA0E532E2}" type="pres">
      <dgm:prSet presAssocID="{1DC2E1F5-8F22-4BD2-9F42-015395C746CE}" presName="txShp" presStyleLbl="node1" presStyleIdx="1" presStyleCnt="3">
        <dgm:presLayoutVars>
          <dgm:bulletEnabled val="1"/>
        </dgm:presLayoutVars>
      </dgm:prSet>
      <dgm:spPr/>
    </dgm:pt>
    <dgm:pt modelId="{6AA068EC-7586-4199-8187-227D397B5973}" type="pres">
      <dgm:prSet presAssocID="{06A1284B-7922-4D37-B07B-BD8C3068B874}" presName="spacing" presStyleCnt="0"/>
      <dgm:spPr/>
    </dgm:pt>
    <dgm:pt modelId="{0C05D143-1F6B-4C72-9944-87316542D589}" type="pres">
      <dgm:prSet presAssocID="{06A9C432-8CFB-4172-B296-3546B961157F}" presName="composite" presStyleCnt="0"/>
      <dgm:spPr/>
    </dgm:pt>
    <dgm:pt modelId="{C307ADF6-7F7E-4E77-B2B7-77607ED044A1}" type="pres">
      <dgm:prSet presAssocID="{06A9C432-8CFB-4172-B296-3546B961157F}" presName="imgShp" presStyleLbl="fgImgPlace1" presStyleIdx="2" presStyleCnt="3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47CE1743-C383-42EB-BC94-99B869DBC15F}" type="pres">
      <dgm:prSet presAssocID="{06A9C432-8CFB-4172-B296-3546B961157F}" presName="txShp" presStyleLbl="node1" presStyleIdx="2" presStyleCnt="3">
        <dgm:presLayoutVars>
          <dgm:bulletEnabled val="1"/>
        </dgm:presLayoutVars>
      </dgm:prSet>
      <dgm:spPr/>
    </dgm:pt>
  </dgm:ptLst>
  <dgm:cxnLst>
    <dgm:cxn modelId="{6B3DAC1F-E8DA-4F58-905B-A4CA6D163073}" srcId="{55A70499-E8F3-46D0-A924-2EDF45702AE9}" destId="{06A9C432-8CFB-4172-B296-3546B961157F}" srcOrd="2" destOrd="0" parTransId="{FC899A00-ECF9-477D-91EC-11075357A646}" sibTransId="{29A2DF49-5D8A-4CB8-9C02-400E1F4BD095}"/>
    <dgm:cxn modelId="{76EE6642-223D-4A98-9908-0292884A8A25}" srcId="{55A70499-E8F3-46D0-A924-2EDF45702AE9}" destId="{BDEA1DF8-FA77-42BC-806E-F54709870ADA}" srcOrd="0" destOrd="0" parTransId="{060DCB74-C264-4A8E-A19F-04E4E770C55F}" sibTransId="{52A541BC-C728-4D89-A87F-4D9129ABB02D}"/>
    <dgm:cxn modelId="{2920C38F-E275-44FF-95E9-6127DB94673A}" type="presOf" srcId="{06A9C432-8CFB-4172-B296-3546B961157F}" destId="{47CE1743-C383-42EB-BC94-99B869DBC15F}" srcOrd="0" destOrd="0" presId="urn:microsoft.com/office/officeart/2005/8/layout/vList3"/>
    <dgm:cxn modelId="{5CAE8FC5-0FEC-44C5-B91B-FA35C34F33E9}" type="presOf" srcId="{55A70499-E8F3-46D0-A924-2EDF45702AE9}" destId="{7788E78E-AEE7-47DF-80EA-11D3D52DC780}" srcOrd="0" destOrd="0" presId="urn:microsoft.com/office/officeart/2005/8/layout/vList3"/>
    <dgm:cxn modelId="{C4F5A0D7-5309-4111-8F85-81D0FB89BB63}" srcId="{55A70499-E8F3-46D0-A924-2EDF45702AE9}" destId="{1DC2E1F5-8F22-4BD2-9F42-015395C746CE}" srcOrd="1" destOrd="0" parTransId="{7205012A-C54E-4610-91A7-4D2C3E4929CE}" sibTransId="{06A1284B-7922-4D37-B07B-BD8C3068B874}"/>
    <dgm:cxn modelId="{31A5E0E9-A63D-41A0-BA65-AA5AFEDC84C2}" type="presOf" srcId="{1DC2E1F5-8F22-4BD2-9F42-015395C746CE}" destId="{50B310C3-E86B-469F-889B-3FECA0E532E2}" srcOrd="0" destOrd="0" presId="urn:microsoft.com/office/officeart/2005/8/layout/vList3"/>
    <dgm:cxn modelId="{2BE753FD-AA50-4633-8E1B-4E2316B6A1EA}" type="presOf" srcId="{BDEA1DF8-FA77-42BC-806E-F54709870ADA}" destId="{2E71C940-4854-4A41-8C90-3EDB308F977D}" srcOrd="0" destOrd="0" presId="urn:microsoft.com/office/officeart/2005/8/layout/vList3"/>
    <dgm:cxn modelId="{BBF349DB-1E54-4934-855B-2DD9310EA4F2}" type="presParOf" srcId="{7788E78E-AEE7-47DF-80EA-11D3D52DC780}" destId="{8D843CD1-35E3-4251-9E64-D2CA5060E3E0}" srcOrd="0" destOrd="0" presId="urn:microsoft.com/office/officeart/2005/8/layout/vList3"/>
    <dgm:cxn modelId="{3F85180E-B01B-423D-94FA-67FF9D03B14E}" type="presParOf" srcId="{8D843CD1-35E3-4251-9E64-D2CA5060E3E0}" destId="{38BA3FB6-E89A-4179-BEB7-71805D24CFB8}" srcOrd="0" destOrd="0" presId="urn:microsoft.com/office/officeart/2005/8/layout/vList3"/>
    <dgm:cxn modelId="{AE7E13B1-A4DE-4221-AF5F-5E87BE104424}" type="presParOf" srcId="{8D843CD1-35E3-4251-9E64-D2CA5060E3E0}" destId="{2E71C940-4854-4A41-8C90-3EDB308F977D}" srcOrd="1" destOrd="0" presId="urn:microsoft.com/office/officeart/2005/8/layout/vList3"/>
    <dgm:cxn modelId="{08E512D3-A9B4-4650-B5F3-175767C05881}" type="presParOf" srcId="{7788E78E-AEE7-47DF-80EA-11D3D52DC780}" destId="{858FF55A-3D6D-4AEC-B9B1-821078B13A5B}" srcOrd="1" destOrd="0" presId="urn:microsoft.com/office/officeart/2005/8/layout/vList3"/>
    <dgm:cxn modelId="{289A9236-A604-4B6A-976C-3BB4B7849582}" type="presParOf" srcId="{7788E78E-AEE7-47DF-80EA-11D3D52DC780}" destId="{E6180A54-8A15-48D9-B026-DE7828DB3922}" srcOrd="2" destOrd="0" presId="urn:microsoft.com/office/officeart/2005/8/layout/vList3"/>
    <dgm:cxn modelId="{8638A19B-234B-418B-AF19-FA84B94C5437}" type="presParOf" srcId="{E6180A54-8A15-48D9-B026-DE7828DB3922}" destId="{0F25D06C-008C-49D2-BF86-59F16D8CA9B5}" srcOrd="0" destOrd="0" presId="urn:microsoft.com/office/officeart/2005/8/layout/vList3"/>
    <dgm:cxn modelId="{A1E2CF7D-703B-4193-B6B3-B59FE4D27340}" type="presParOf" srcId="{E6180A54-8A15-48D9-B026-DE7828DB3922}" destId="{50B310C3-E86B-469F-889B-3FECA0E532E2}" srcOrd="1" destOrd="0" presId="urn:microsoft.com/office/officeart/2005/8/layout/vList3"/>
    <dgm:cxn modelId="{008DC7C5-CA60-44BB-8F08-8460466AA2B0}" type="presParOf" srcId="{7788E78E-AEE7-47DF-80EA-11D3D52DC780}" destId="{6AA068EC-7586-4199-8187-227D397B5973}" srcOrd="3" destOrd="0" presId="urn:microsoft.com/office/officeart/2005/8/layout/vList3"/>
    <dgm:cxn modelId="{B5ECA2EB-F00C-45EC-90C4-66B112A33BDD}" type="presParOf" srcId="{7788E78E-AEE7-47DF-80EA-11D3D52DC780}" destId="{0C05D143-1F6B-4C72-9944-87316542D589}" srcOrd="4" destOrd="0" presId="urn:microsoft.com/office/officeart/2005/8/layout/vList3"/>
    <dgm:cxn modelId="{FFC21A1E-49F0-41EC-A159-F68E9318AE80}" type="presParOf" srcId="{0C05D143-1F6B-4C72-9944-87316542D589}" destId="{C307ADF6-7F7E-4E77-B2B7-77607ED044A1}" srcOrd="0" destOrd="0" presId="urn:microsoft.com/office/officeart/2005/8/layout/vList3"/>
    <dgm:cxn modelId="{95C989F1-6D34-447E-8D49-F61563E739CF}" type="presParOf" srcId="{0C05D143-1F6B-4C72-9944-87316542D589}" destId="{47CE1743-C383-42EB-BC94-99B869DBC15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71C940-4854-4A41-8C90-3EDB308F977D}">
      <dsp:nvSpPr>
        <dsp:cNvPr id="0" name=""/>
        <dsp:cNvSpPr/>
      </dsp:nvSpPr>
      <dsp:spPr>
        <a:xfrm rot="10800000">
          <a:off x="2405654" y="0"/>
          <a:ext cx="8107680" cy="1579483"/>
        </a:xfrm>
        <a:prstGeom prst="homePlate">
          <a:avLst/>
        </a:prstGeom>
        <a:solidFill>
          <a:srgbClr val="120D1F"/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6508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venir Next LT Pro" panose="020B0504020202020204" pitchFamily="34" charset="0"/>
            </a:rPr>
            <a:t>What innovative institutional and faculty governance, management, structural, and resourcing arrangements are required to facilitate TD?</a:t>
          </a:r>
        </a:p>
      </dsp:txBody>
      <dsp:txXfrm rot="10800000">
        <a:off x="2800525" y="0"/>
        <a:ext cx="7712809" cy="1579483"/>
      </dsp:txXfrm>
    </dsp:sp>
    <dsp:sp modelId="{38BA3FB6-E89A-4179-BEB7-71805D24CFB8}">
      <dsp:nvSpPr>
        <dsp:cNvPr id="0" name=""/>
        <dsp:cNvSpPr/>
      </dsp:nvSpPr>
      <dsp:spPr>
        <a:xfrm>
          <a:off x="1647289" y="444"/>
          <a:ext cx="1579483" cy="157948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0B310C3-E86B-469F-889B-3FECA0E532E2}">
      <dsp:nvSpPr>
        <dsp:cNvPr id="0" name=""/>
        <dsp:cNvSpPr/>
      </dsp:nvSpPr>
      <dsp:spPr>
        <a:xfrm rot="10800000">
          <a:off x="2437030" y="2051414"/>
          <a:ext cx="8107680" cy="1579483"/>
        </a:xfrm>
        <a:prstGeom prst="homePlate">
          <a:avLst/>
        </a:prstGeom>
        <a:solidFill>
          <a:srgbClr val="120D1F"/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6508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venir Next LT Pro" panose="020B0504020202020204" pitchFamily="34" charset="0"/>
            </a:rPr>
            <a:t>How will TD shape learning and teaching approaches? How should TD be embedded in the curriculum?</a:t>
          </a:r>
        </a:p>
      </dsp:txBody>
      <dsp:txXfrm rot="10800000">
        <a:off x="2831901" y="2051414"/>
        <a:ext cx="7712809" cy="1579483"/>
      </dsp:txXfrm>
    </dsp:sp>
    <dsp:sp modelId="{0F25D06C-008C-49D2-BF86-59F16D8CA9B5}">
      <dsp:nvSpPr>
        <dsp:cNvPr id="0" name=""/>
        <dsp:cNvSpPr/>
      </dsp:nvSpPr>
      <dsp:spPr>
        <a:xfrm>
          <a:off x="1647289" y="2051414"/>
          <a:ext cx="1579483" cy="1579483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7CE1743-C383-42EB-BC94-99B869DBC15F}">
      <dsp:nvSpPr>
        <dsp:cNvPr id="0" name=""/>
        <dsp:cNvSpPr/>
      </dsp:nvSpPr>
      <dsp:spPr>
        <a:xfrm rot="10800000">
          <a:off x="2437030" y="4102385"/>
          <a:ext cx="8107680" cy="1579483"/>
        </a:xfrm>
        <a:prstGeom prst="homePlate">
          <a:avLst/>
        </a:prstGeom>
        <a:solidFill>
          <a:srgbClr val="120D1F"/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6508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venir Next LT Pro" panose="020B0504020202020204" pitchFamily="34" charset="0"/>
            </a:rPr>
            <a:t>What impact will TD research &amp; innovation have on addressing complex or wicked problems? </a:t>
          </a:r>
        </a:p>
      </dsp:txBody>
      <dsp:txXfrm rot="10800000">
        <a:off x="2831901" y="4102385"/>
        <a:ext cx="7712809" cy="1579483"/>
      </dsp:txXfrm>
    </dsp:sp>
    <dsp:sp modelId="{C307ADF6-7F7E-4E77-B2B7-77607ED044A1}">
      <dsp:nvSpPr>
        <dsp:cNvPr id="0" name=""/>
        <dsp:cNvSpPr/>
      </dsp:nvSpPr>
      <dsp:spPr>
        <a:xfrm>
          <a:off x="1647289" y="4102385"/>
          <a:ext cx="1579483" cy="1579483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D61D6-F4AE-4AA5-ABC6-192E571BACC9}" type="datetimeFigureOut">
              <a:rPr lang="en-ZA" smtClean="0"/>
              <a:t>2024/09/04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310ED-FF6F-4856-9EAF-6C271F22EB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25213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71B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-1896"/>
            <a:ext cx="12192000" cy="6859895"/>
          </a:xfrm>
          <a:prstGeom prst="rect">
            <a:avLst/>
          </a:prstGeom>
          <a:solidFill>
            <a:srgbClr val="0B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55890" y="1038536"/>
            <a:ext cx="4080221" cy="55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12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162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6419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820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-1895"/>
            <a:ext cx="12192000" cy="9144000"/>
          </a:xfrm>
          <a:prstGeom prst="rect">
            <a:avLst/>
          </a:prstGeom>
          <a:solidFill>
            <a:srgbClr val="0B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37090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01F8F-54E4-4C75-92D7-58360A750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6E8B0-EF01-4F29-9867-4F82CEBD7A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4278E3-B5AB-47FA-AFAB-117A03A78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BB42-0F0E-40C4-97D2-3F0E08A5607C}" type="datetimeFigureOut">
              <a:rPr lang="en-ZA" smtClean="0"/>
              <a:t>2024/09/04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624F7-0161-41E6-ADAE-47CF26C48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8CF0E-463F-4502-8EB4-A34C8B39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F8D6F-BD44-46D8-B8C1-79023534303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09222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D59AD-1AA3-1CE7-F8C7-85A0F0A9A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CDDB19-C0CB-4C82-ECED-7E3D08A5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719C6-830C-48F7-A990-BAF64ADC8E2C}" type="datetimeFigureOut">
              <a:rPr lang="en-ZA" smtClean="0"/>
              <a:t>2024/09/04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9F4EC8-22F4-1960-CB59-6F3A134A2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18B629-9496-C795-A036-F26E38060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2E4CA-4EF4-40E9-92B7-43405EE7BB5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4997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609600" y="5761040"/>
            <a:ext cx="1097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4123419" y="542458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 dirty="0"/>
          </a:p>
        </p:txBody>
      </p:sp>
      <p:sp>
        <p:nvSpPr>
          <p:cNvPr id="10" name="Title Placeholder 1"/>
          <p:cNvSpPr txBox="1">
            <a:spLocks/>
          </p:cNvSpPr>
          <p:nvPr userDrawn="1"/>
        </p:nvSpPr>
        <p:spPr>
          <a:xfrm>
            <a:off x="609600" y="434846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400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09601" y="6126165"/>
            <a:ext cx="2034329" cy="27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48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2000" kern="1200" baseline="0">
          <a:solidFill>
            <a:schemeClr val="bg1"/>
          </a:solidFill>
          <a:latin typeface="Avenir Medium"/>
          <a:ea typeface="+mj-ea"/>
          <a:cs typeface="Avenir Medium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y.cgu.edu/transdisciplinary/abilities-domains-and-the-transdisciplinary-mindset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pi.com/2071-1050/12/15/5895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orkplaceunlimited.blogspot.com/2018/10/the-transdisciplinary-workplace.html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turelearn.com/info/courses/partnering-for-change/0/steps/91244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08CCEBA-FAB6-4433-8924-70C4708F7E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107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69F529E-3224-44B1-8754-46F1500EAE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t="93604" r="859"/>
          <a:stretch/>
        </p:blipFill>
        <p:spPr>
          <a:xfrm>
            <a:off x="-1" y="6069205"/>
            <a:ext cx="12192001" cy="7887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7A93B4-85C7-40E6-8D50-0451A8828E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11" b="66195"/>
          <a:stretch/>
        </p:blipFill>
        <p:spPr>
          <a:xfrm>
            <a:off x="2587367" y="381890"/>
            <a:ext cx="6657975" cy="144188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153D99F-3B8A-4950-B350-ED7503555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0913" y="2381067"/>
            <a:ext cx="4868207" cy="960120"/>
          </a:xfrm>
        </p:spPr>
        <p:txBody>
          <a:bodyPr>
            <a:noAutofit/>
          </a:bodyPr>
          <a:lstStyle/>
          <a:p>
            <a:pPr>
              <a:spcAft>
                <a:spcPts val="1067"/>
              </a:spcAft>
            </a:pPr>
            <a:r>
              <a:rPr lang="en-US" sz="4000" b="1" dirty="0">
                <a:latin typeface="Avenir Next LT Pro" panose="020B0504020202020204" pitchFamily="34" charset="0"/>
              </a:rPr>
              <a:t>Towards </a:t>
            </a:r>
            <a:r>
              <a:rPr lang="en-US" sz="4000" b="1" dirty="0" err="1">
                <a:latin typeface="Avenir Next LT Pro" panose="020B0504020202020204" pitchFamily="34" charset="0"/>
              </a:rPr>
              <a:t>transdisciplinarity</a:t>
            </a:r>
            <a:br>
              <a:rPr lang="en-US" sz="4000" b="1" dirty="0">
                <a:latin typeface="Avenir Next LT Pro" panose="020B0504020202020204" pitchFamily="34" charset="0"/>
              </a:rPr>
            </a:br>
            <a:endParaRPr lang="en-ZA" altLang="en-US" sz="4000" b="1" dirty="0">
              <a:latin typeface="Avenir LT 45 Book" panose="020B0503020000020003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FC00793-2FF6-9D5B-1B60-7CCFD1CFAE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1641385"/>
            <a:ext cx="6657974" cy="43268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26BEE14-DAF1-A339-9687-8CA46512427E}"/>
              </a:ext>
            </a:extLst>
          </p:cNvPr>
          <p:cNvSpPr txBox="1"/>
          <p:nvPr/>
        </p:nvSpPr>
        <p:spPr>
          <a:xfrm>
            <a:off x="7776755" y="3966703"/>
            <a:ext cx="317862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venir Next LT Pro" panose="020B0504020202020204" pitchFamily="34" charset="0"/>
                <a:cs typeface="Avenir Book"/>
              </a:rPr>
              <a:t>Professor Heather Nel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Avenir Next LT Pro" panose="020B0504020202020204" pitchFamily="34" charset="0"/>
                <a:cs typeface="Avenir Book"/>
              </a:rPr>
              <a:t>Office for Institutional Strategy</a:t>
            </a:r>
          </a:p>
          <a:p>
            <a:pPr algn="ctr"/>
            <a:endParaRPr lang="en-US" sz="2000" b="1" dirty="0">
              <a:solidFill>
                <a:schemeClr val="bg1"/>
              </a:solidFill>
              <a:latin typeface="Avenir Next LT Pro" panose="020B0504020202020204" pitchFamily="34" charset="0"/>
              <a:cs typeface="Avenir Book"/>
            </a:endParaRPr>
          </a:p>
          <a:p>
            <a:pPr algn="ctr"/>
            <a:r>
              <a:rPr lang="en-US" sz="2000" b="1">
                <a:solidFill>
                  <a:schemeClr val="bg1"/>
                </a:solidFill>
                <a:latin typeface="Avenir Next LT Pro" panose="020B0504020202020204" pitchFamily="34" charset="0"/>
                <a:cs typeface="Avenir Book"/>
              </a:rPr>
              <a:t>5 September </a:t>
            </a:r>
            <a:r>
              <a:rPr lang="en-US" sz="2000" b="1" dirty="0">
                <a:solidFill>
                  <a:schemeClr val="bg1"/>
                </a:solidFill>
                <a:latin typeface="Avenir Next LT Pro" panose="020B0504020202020204" pitchFamily="34" charset="0"/>
                <a:cs typeface="Avenir Book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47497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3CA14A-A7E3-38B1-33BE-E7DDEC92127C}"/>
              </a:ext>
            </a:extLst>
          </p:cNvPr>
          <p:cNvSpPr txBox="1"/>
          <p:nvPr/>
        </p:nvSpPr>
        <p:spPr>
          <a:xfrm>
            <a:off x="447675" y="6115050"/>
            <a:ext cx="2381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2B636B-7439-0A0A-55AC-4FA2AE2CA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768712"/>
            <a:ext cx="9296400" cy="56196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15A6D8-B663-56F1-0634-1D618C09AAEA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120D1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Transdisciplinary mindset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C9E259-780F-9932-1D5C-AC24382FC053}"/>
              </a:ext>
            </a:extLst>
          </p:cNvPr>
          <p:cNvSpPr txBox="1"/>
          <p:nvPr/>
        </p:nvSpPr>
        <p:spPr>
          <a:xfrm>
            <a:off x="2395538" y="6510694"/>
            <a:ext cx="74009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dirty="0">
                <a:latin typeface="Avenir Next LT Pro" panose="020B0504020202020204" pitchFamily="34" charset="0"/>
                <a:hlinkClick r:id="rId3"/>
              </a:rPr>
              <a:t>https://my.cgu.edu/transdisciplinary/abilities-domains-and-the-transdisciplinary-mindset/</a:t>
            </a:r>
            <a:r>
              <a:rPr lang="en-ZA" sz="1400" dirty="0">
                <a:latin typeface="Avenir Next LT Pro" panose="020B05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32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F57E0EE6-F26B-2EAC-813F-CC42A7090FC2}"/>
              </a:ext>
            </a:extLst>
          </p:cNvPr>
          <p:cNvSpPr txBox="1"/>
          <p:nvPr/>
        </p:nvSpPr>
        <p:spPr>
          <a:xfrm>
            <a:off x="467360" y="5923280"/>
            <a:ext cx="2214880" cy="6850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B4867E6-AEC2-2F56-3F89-CA7E8DEA07AE}"/>
              </a:ext>
            </a:extLst>
          </p:cNvPr>
          <p:cNvGrpSpPr/>
          <p:nvPr/>
        </p:nvGrpSpPr>
        <p:grpSpPr>
          <a:xfrm>
            <a:off x="55291" y="813522"/>
            <a:ext cx="11470640" cy="5941159"/>
            <a:chOff x="457220" y="601540"/>
            <a:chExt cx="10468539" cy="612193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324E489-788E-9D9E-5F05-086EC6126D99}"/>
                </a:ext>
              </a:extLst>
            </p:cNvPr>
            <p:cNvGrpSpPr/>
            <p:nvPr/>
          </p:nvGrpSpPr>
          <p:grpSpPr>
            <a:xfrm>
              <a:off x="3725143" y="1843757"/>
              <a:ext cx="4741715" cy="4436206"/>
              <a:chOff x="3725143" y="1210897"/>
              <a:chExt cx="4741715" cy="4436206"/>
            </a:xfrm>
          </p:grpSpPr>
          <p:sp>
            <p:nvSpPr>
              <p:cNvPr id="39" name="Freeform 35">
                <a:extLst>
                  <a:ext uri="{FF2B5EF4-FFF2-40B4-BE49-F238E27FC236}">
                    <a16:creationId xmlns:a16="http://schemas.microsoft.com/office/drawing/2014/main" id="{97043DE5-40FF-0B65-C210-19F77EADD9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586823" y="2667389"/>
                <a:ext cx="1414423" cy="1355190"/>
              </a:xfrm>
              <a:custGeom>
                <a:avLst/>
                <a:gdLst>
                  <a:gd name="connsiteX0" fmla="*/ 449256 w 1011557"/>
                  <a:gd name="connsiteY0" fmla="*/ 0 h 969195"/>
                  <a:gd name="connsiteX1" fmla="*/ 957139 w 1011557"/>
                  <a:gd name="connsiteY1" fmla="*/ 128601 h 969195"/>
                  <a:gd name="connsiteX2" fmla="*/ 1011557 w 1011557"/>
                  <a:gd name="connsiteY2" fmla="*/ 161661 h 969195"/>
                  <a:gd name="connsiteX3" fmla="*/ 982337 w 1011557"/>
                  <a:gd name="connsiteY3" fmla="*/ 183511 h 969195"/>
                  <a:gd name="connsiteX4" fmla="*/ 572292 w 1011557"/>
                  <a:gd name="connsiteY4" fmla="*/ 948640 h 969195"/>
                  <a:gd name="connsiteX5" fmla="*/ 571254 w 1011557"/>
                  <a:gd name="connsiteY5" fmla="*/ 969195 h 969195"/>
                  <a:gd name="connsiteX6" fmla="*/ 553759 w 1011557"/>
                  <a:gd name="connsiteY6" fmla="*/ 960767 h 969195"/>
                  <a:gd name="connsiteX7" fmla="*/ 1638 w 1011557"/>
                  <a:gd name="connsiteY7" fmla="*/ 132805 h 969195"/>
                  <a:gd name="connsiteX8" fmla="*/ 0 w 1011557"/>
                  <a:gd name="connsiteY8" fmla="*/ 100359 h 969195"/>
                  <a:gd name="connsiteX9" fmla="*/ 34513 w 1011557"/>
                  <a:gd name="connsiteY9" fmla="*/ 83733 h 969195"/>
                  <a:gd name="connsiteX10" fmla="*/ 449256 w 1011557"/>
                  <a:gd name="connsiteY10" fmla="*/ 0 h 969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11557" h="969195">
                    <a:moveTo>
                      <a:pt x="449256" y="0"/>
                    </a:moveTo>
                    <a:cubicBezTo>
                      <a:pt x="633151" y="0"/>
                      <a:pt x="806164" y="46586"/>
                      <a:pt x="957139" y="128601"/>
                    </a:cubicBezTo>
                    <a:lnTo>
                      <a:pt x="1011557" y="161661"/>
                    </a:lnTo>
                    <a:lnTo>
                      <a:pt x="982337" y="183511"/>
                    </a:lnTo>
                    <a:cubicBezTo>
                      <a:pt x="756534" y="369860"/>
                      <a:pt x="603510" y="641246"/>
                      <a:pt x="572292" y="948640"/>
                    </a:cubicBezTo>
                    <a:lnTo>
                      <a:pt x="571254" y="969195"/>
                    </a:lnTo>
                    <a:lnTo>
                      <a:pt x="553759" y="960767"/>
                    </a:lnTo>
                    <a:cubicBezTo>
                      <a:pt x="251810" y="796738"/>
                      <a:pt x="38015" y="490996"/>
                      <a:pt x="1638" y="132805"/>
                    </a:cubicBezTo>
                    <a:lnTo>
                      <a:pt x="0" y="100359"/>
                    </a:lnTo>
                    <a:lnTo>
                      <a:pt x="34513" y="83733"/>
                    </a:lnTo>
                    <a:cubicBezTo>
                      <a:pt x="161989" y="29815"/>
                      <a:pt x="302141" y="0"/>
                      <a:pt x="449256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solidFill>
                    <a:schemeClr val="tx1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40" name="Freeform 36">
                <a:extLst>
                  <a:ext uri="{FF2B5EF4-FFF2-40B4-BE49-F238E27FC236}">
                    <a16:creationId xmlns:a16="http://schemas.microsoft.com/office/drawing/2014/main" id="{030F9D3A-C1BF-CB24-033A-5380DCE6D4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90756" y="2667387"/>
                <a:ext cx="1366151" cy="1329030"/>
              </a:xfrm>
              <a:custGeom>
                <a:avLst/>
                <a:gdLst>
                  <a:gd name="connsiteX0" fmla="*/ 562301 w 977034"/>
                  <a:gd name="connsiteY0" fmla="*/ 0 h 950486"/>
                  <a:gd name="connsiteX1" fmla="*/ 879150 w 977034"/>
                  <a:gd name="connsiteY1" fmla="*/ 47903 h 950486"/>
                  <a:gd name="connsiteX2" fmla="*/ 977034 w 977034"/>
                  <a:gd name="connsiteY2" fmla="*/ 83729 h 950486"/>
                  <a:gd name="connsiteX3" fmla="*/ 974556 w 977034"/>
                  <a:gd name="connsiteY3" fmla="*/ 132805 h 950486"/>
                  <a:gd name="connsiteX4" fmla="*/ 510286 w 977034"/>
                  <a:gd name="connsiteY4" fmla="*/ 907396 h 950486"/>
                  <a:gd name="connsiteX5" fmla="*/ 439358 w 977034"/>
                  <a:gd name="connsiteY5" fmla="*/ 950486 h 950486"/>
                  <a:gd name="connsiteX6" fmla="*/ 439265 w 977034"/>
                  <a:gd name="connsiteY6" fmla="*/ 948640 h 950486"/>
                  <a:gd name="connsiteX7" fmla="*/ 29220 w 977034"/>
                  <a:gd name="connsiteY7" fmla="*/ 183511 h 950486"/>
                  <a:gd name="connsiteX8" fmla="*/ 0 w 977034"/>
                  <a:gd name="connsiteY8" fmla="*/ 161661 h 950486"/>
                  <a:gd name="connsiteX9" fmla="*/ 54418 w 977034"/>
                  <a:gd name="connsiteY9" fmla="*/ 128601 h 950486"/>
                  <a:gd name="connsiteX10" fmla="*/ 562301 w 977034"/>
                  <a:gd name="connsiteY10" fmla="*/ 0 h 950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77034" h="950486">
                    <a:moveTo>
                      <a:pt x="562301" y="0"/>
                    </a:moveTo>
                    <a:cubicBezTo>
                      <a:pt x="672638" y="0"/>
                      <a:pt x="779057" y="16771"/>
                      <a:pt x="879150" y="47903"/>
                    </a:cubicBezTo>
                    <a:lnTo>
                      <a:pt x="977034" y="83729"/>
                    </a:lnTo>
                    <a:lnTo>
                      <a:pt x="974556" y="132805"/>
                    </a:lnTo>
                    <a:cubicBezTo>
                      <a:pt x="941817" y="455177"/>
                      <a:pt x="765370" y="735065"/>
                      <a:pt x="510286" y="907396"/>
                    </a:cubicBezTo>
                    <a:lnTo>
                      <a:pt x="439358" y="950486"/>
                    </a:lnTo>
                    <a:lnTo>
                      <a:pt x="439265" y="948640"/>
                    </a:lnTo>
                    <a:cubicBezTo>
                      <a:pt x="408047" y="641246"/>
                      <a:pt x="255023" y="369860"/>
                      <a:pt x="29220" y="183511"/>
                    </a:cubicBezTo>
                    <a:lnTo>
                      <a:pt x="0" y="161661"/>
                    </a:lnTo>
                    <a:lnTo>
                      <a:pt x="54418" y="128601"/>
                    </a:lnTo>
                    <a:cubicBezTo>
                      <a:pt x="205393" y="46586"/>
                      <a:pt x="378407" y="0"/>
                      <a:pt x="562301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1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41" name="Freeform 37">
                <a:extLst>
                  <a:ext uri="{FF2B5EF4-FFF2-40B4-BE49-F238E27FC236}">
                    <a16:creationId xmlns:a16="http://schemas.microsoft.com/office/drawing/2014/main" id="{8107CEC0-F798-8088-FA38-CB69A745CF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88689" y="4168108"/>
                <a:ext cx="1215620" cy="1188652"/>
              </a:xfrm>
              <a:custGeom>
                <a:avLst/>
                <a:gdLst>
                  <a:gd name="connsiteX0" fmla="*/ 869378 w 869378"/>
                  <a:gd name="connsiteY0" fmla="*/ 0 h 850091"/>
                  <a:gd name="connsiteX1" fmla="*/ 864269 w 869378"/>
                  <a:gd name="connsiteY1" fmla="*/ 101174 h 850091"/>
                  <a:gd name="connsiteX2" fmla="*/ 482025 w 869378"/>
                  <a:gd name="connsiteY2" fmla="*/ 814427 h 850091"/>
                  <a:gd name="connsiteX3" fmla="*/ 434333 w 869378"/>
                  <a:gd name="connsiteY3" fmla="*/ 850091 h 850091"/>
                  <a:gd name="connsiteX4" fmla="*/ 386640 w 869378"/>
                  <a:gd name="connsiteY4" fmla="*/ 814427 h 850091"/>
                  <a:gd name="connsiteX5" fmla="*/ 4396 w 869378"/>
                  <a:gd name="connsiteY5" fmla="*/ 101174 h 850091"/>
                  <a:gd name="connsiteX6" fmla="*/ 0 w 869378"/>
                  <a:gd name="connsiteY6" fmla="*/ 14109 h 850091"/>
                  <a:gd name="connsiteX7" fmla="*/ 76758 w 869378"/>
                  <a:gd name="connsiteY7" fmla="*/ 42203 h 850091"/>
                  <a:gd name="connsiteX8" fmla="*/ 416651 w 869378"/>
                  <a:gd name="connsiteY8" fmla="*/ 93590 h 850091"/>
                  <a:gd name="connsiteX9" fmla="*/ 861558 w 869378"/>
                  <a:gd name="connsiteY9" fmla="*/ 3767 h 850091"/>
                  <a:gd name="connsiteX10" fmla="*/ 869378 w 869378"/>
                  <a:gd name="connsiteY10" fmla="*/ 0 h 850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69378" h="850091">
                    <a:moveTo>
                      <a:pt x="869378" y="0"/>
                    </a:moveTo>
                    <a:lnTo>
                      <a:pt x="864269" y="101174"/>
                    </a:lnTo>
                    <a:cubicBezTo>
                      <a:pt x="835168" y="387727"/>
                      <a:pt x="692519" y="640713"/>
                      <a:pt x="482025" y="814427"/>
                    </a:cubicBezTo>
                    <a:lnTo>
                      <a:pt x="434333" y="850091"/>
                    </a:lnTo>
                    <a:lnTo>
                      <a:pt x="386640" y="814427"/>
                    </a:lnTo>
                    <a:cubicBezTo>
                      <a:pt x="176146" y="640713"/>
                      <a:pt x="33497" y="387727"/>
                      <a:pt x="4396" y="101174"/>
                    </a:cubicBezTo>
                    <a:lnTo>
                      <a:pt x="0" y="14109"/>
                    </a:lnTo>
                    <a:lnTo>
                      <a:pt x="76758" y="42203"/>
                    </a:lnTo>
                    <a:cubicBezTo>
                      <a:pt x="184130" y="75599"/>
                      <a:pt x="298290" y="93590"/>
                      <a:pt x="416651" y="93590"/>
                    </a:cubicBezTo>
                    <a:cubicBezTo>
                      <a:pt x="574466" y="93590"/>
                      <a:pt x="724812" y="61606"/>
                      <a:pt x="861558" y="3767"/>
                    </a:cubicBezTo>
                    <a:lnTo>
                      <a:pt x="869378" y="0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solidFill>
                    <a:schemeClr val="tx1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42" name="Freeform 50">
                <a:extLst>
                  <a:ext uri="{FF2B5EF4-FFF2-40B4-BE49-F238E27FC236}">
                    <a16:creationId xmlns:a16="http://schemas.microsoft.com/office/drawing/2014/main" id="{905C2628-E9BD-B0B9-E884-1E5F94BA11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581968" y="1210897"/>
                <a:ext cx="2977622" cy="1613443"/>
              </a:xfrm>
              <a:custGeom>
                <a:avLst/>
                <a:gdLst>
                  <a:gd name="connsiteX0" fmla="*/ 1065113 w 2129514"/>
                  <a:gd name="connsiteY0" fmla="*/ 0 h 1153890"/>
                  <a:gd name="connsiteX1" fmla="*/ 2125117 w 2129514"/>
                  <a:gd name="connsiteY1" fmla="*/ 956563 h 1153890"/>
                  <a:gd name="connsiteX2" fmla="*/ 2129514 w 2129514"/>
                  <a:gd name="connsiteY2" fmla="*/ 1043628 h 1153890"/>
                  <a:gd name="connsiteX3" fmla="*/ 2052755 w 2129514"/>
                  <a:gd name="connsiteY3" fmla="*/ 1015534 h 1153890"/>
                  <a:gd name="connsiteX4" fmla="*/ 1712862 w 2129514"/>
                  <a:gd name="connsiteY4" fmla="*/ 964147 h 1153890"/>
                  <a:gd name="connsiteX5" fmla="*/ 1168041 w 2129514"/>
                  <a:gd name="connsiteY5" fmla="*/ 1102101 h 1153890"/>
                  <a:gd name="connsiteX6" fmla="*/ 1082795 w 2129514"/>
                  <a:gd name="connsiteY6" fmla="*/ 1153890 h 1153890"/>
                  <a:gd name="connsiteX7" fmla="*/ 997548 w 2129514"/>
                  <a:gd name="connsiteY7" fmla="*/ 1102101 h 1153890"/>
                  <a:gd name="connsiteX8" fmla="*/ 452727 w 2129514"/>
                  <a:gd name="connsiteY8" fmla="*/ 964147 h 1153890"/>
                  <a:gd name="connsiteX9" fmla="*/ 7820 w 2129514"/>
                  <a:gd name="connsiteY9" fmla="*/ 1053970 h 1153890"/>
                  <a:gd name="connsiteX10" fmla="*/ 0 w 2129514"/>
                  <a:gd name="connsiteY10" fmla="*/ 1057737 h 1153890"/>
                  <a:gd name="connsiteX11" fmla="*/ 5109 w 2129514"/>
                  <a:gd name="connsiteY11" fmla="*/ 956563 h 1153890"/>
                  <a:gd name="connsiteX12" fmla="*/ 1065113 w 2129514"/>
                  <a:gd name="connsiteY12" fmla="*/ 0 h 11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29514" h="1153890">
                    <a:moveTo>
                      <a:pt x="1065113" y="0"/>
                    </a:moveTo>
                    <a:cubicBezTo>
                      <a:pt x="1616796" y="0"/>
                      <a:pt x="2070553" y="419276"/>
                      <a:pt x="2125117" y="956563"/>
                    </a:cubicBezTo>
                    <a:lnTo>
                      <a:pt x="2129514" y="1043628"/>
                    </a:lnTo>
                    <a:lnTo>
                      <a:pt x="2052755" y="1015534"/>
                    </a:lnTo>
                    <a:cubicBezTo>
                      <a:pt x="1945383" y="982138"/>
                      <a:pt x="1831224" y="964147"/>
                      <a:pt x="1712862" y="964147"/>
                    </a:cubicBezTo>
                    <a:cubicBezTo>
                      <a:pt x="1515593" y="964147"/>
                      <a:pt x="1329996" y="1014122"/>
                      <a:pt x="1168041" y="1102101"/>
                    </a:cubicBezTo>
                    <a:lnTo>
                      <a:pt x="1082795" y="1153890"/>
                    </a:lnTo>
                    <a:lnTo>
                      <a:pt x="997548" y="1102101"/>
                    </a:lnTo>
                    <a:cubicBezTo>
                      <a:pt x="835593" y="1014122"/>
                      <a:pt x="649996" y="964147"/>
                      <a:pt x="452727" y="964147"/>
                    </a:cubicBezTo>
                    <a:cubicBezTo>
                      <a:pt x="294912" y="964147"/>
                      <a:pt x="144567" y="996131"/>
                      <a:pt x="7820" y="1053970"/>
                    </a:cubicBezTo>
                    <a:lnTo>
                      <a:pt x="0" y="1057737"/>
                    </a:lnTo>
                    <a:lnTo>
                      <a:pt x="5109" y="956563"/>
                    </a:lnTo>
                    <a:cubicBezTo>
                      <a:pt x="59674" y="419276"/>
                      <a:pt x="513430" y="0"/>
                      <a:pt x="1065113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solidFill>
                    <a:schemeClr val="bg1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43" name="Freeform 51">
                <a:extLst>
                  <a:ext uri="{FF2B5EF4-FFF2-40B4-BE49-F238E27FC236}">
                    <a16:creationId xmlns:a16="http://schemas.microsoft.com/office/drawing/2014/main" id="{D2DCF25B-2602-C894-394E-654C79A60C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90756" y="2835422"/>
                <a:ext cx="2276102" cy="2811681"/>
              </a:xfrm>
              <a:custGeom>
                <a:avLst/>
                <a:gdLst>
                  <a:gd name="connsiteX0" fmla="*/ 1052689 w 1627806"/>
                  <a:gd name="connsiteY0" fmla="*/ 0 h 2010837"/>
                  <a:gd name="connsiteX1" fmla="*/ 1070184 w 1627806"/>
                  <a:gd name="connsiteY1" fmla="*/ 8428 h 2010837"/>
                  <a:gd name="connsiteX2" fmla="*/ 1627806 w 1627806"/>
                  <a:gd name="connsiteY2" fmla="*/ 945332 h 2010837"/>
                  <a:gd name="connsiteX3" fmla="*/ 562301 w 1627806"/>
                  <a:gd name="connsiteY3" fmla="*/ 2010837 h 2010837"/>
                  <a:gd name="connsiteX4" fmla="*/ 54418 w 1627806"/>
                  <a:gd name="connsiteY4" fmla="*/ 1882236 h 2010837"/>
                  <a:gd name="connsiteX5" fmla="*/ 0 w 1627806"/>
                  <a:gd name="connsiteY5" fmla="*/ 1849176 h 2010837"/>
                  <a:gd name="connsiteX6" fmla="*/ 29220 w 1627806"/>
                  <a:gd name="connsiteY6" fmla="*/ 1827326 h 2010837"/>
                  <a:gd name="connsiteX7" fmla="*/ 445166 w 1627806"/>
                  <a:gd name="connsiteY7" fmla="*/ 945332 h 2010837"/>
                  <a:gd name="connsiteX8" fmla="*/ 443700 w 1627806"/>
                  <a:gd name="connsiteY8" fmla="*/ 916286 h 2010837"/>
                  <a:gd name="connsiteX9" fmla="*/ 459373 w 1627806"/>
                  <a:gd name="connsiteY9" fmla="*/ 908736 h 2010837"/>
                  <a:gd name="connsiteX10" fmla="*/ 1051651 w 1627806"/>
                  <a:gd name="connsiteY10" fmla="*/ 20555 h 2010837"/>
                  <a:gd name="connsiteX11" fmla="*/ 1052689 w 1627806"/>
                  <a:gd name="connsiteY11" fmla="*/ 0 h 2010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27806" h="2010837">
                    <a:moveTo>
                      <a:pt x="1052689" y="0"/>
                    </a:moveTo>
                    <a:lnTo>
                      <a:pt x="1070184" y="8428"/>
                    </a:lnTo>
                    <a:cubicBezTo>
                      <a:pt x="1402329" y="188860"/>
                      <a:pt x="1627806" y="540765"/>
                      <a:pt x="1627806" y="945332"/>
                    </a:cubicBezTo>
                    <a:cubicBezTo>
                      <a:pt x="1627806" y="1533794"/>
                      <a:pt x="1150763" y="2010837"/>
                      <a:pt x="562301" y="2010837"/>
                    </a:cubicBezTo>
                    <a:cubicBezTo>
                      <a:pt x="378407" y="2010837"/>
                      <a:pt x="205393" y="1964251"/>
                      <a:pt x="54418" y="1882236"/>
                    </a:cubicBezTo>
                    <a:lnTo>
                      <a:pt x="0" y="1849176"/>
                    </a:lnTo>
                    <a:lnTo>
                      <a:pt x="29220" y="1827326"/>
                    </a:lnTo>
                    <a:cubicBezTo>
                      <a:pt x="283249" y="1617683"/>
                      <a:pt x="445166" y="1300416"/>
                      <a:pt x="445166" y="945332"/>
                    </a:cubicBezTo>
                    <a:lnTo>
                      <a:pt x="443700" y="916286"/>
                    </a:lnTo>
                    <a:lnTo>
                      <a:pt x="459373" y="908736"/>
                    </a:lnTo>
                    <a:cubicBezTo>
                      <a:pt x="783285" y="732777"/>
                      <a:pt x="1012629" y="404798"/>
                      <a:pt x="1051651" y="20555"/>
                    </a:cubicBezTo>
                    <a:lnTo>
                      <a:pt x="1052689" y="0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1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44" name="Freeform 52">
                <a:extLst>
                  <a:ext uri="{FF2B5EF4-FFF2-40B4-BE49-F238E27FC236}">
                    <a16:creationId xmlns:a16="http://schemas.microsoft.com/office/drawing/2014/main" id="{A513C011-5AC4-7A5B-BB23-E0FF1AA7C0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5143" y="2861580"/>
                <a:ext cx="2276102" cy="2785521"/>
              </a:xfrm>
              <a:custGeom>
                <a:avLst/>
                <a:gdLst>
                  <a:gd name="connsiteX0" fmla="*/ 540699 w 1627806"/>
                  <a:gd name="connsiteY0" fmla="*/ 0 h 1992128"/>
                  <a:gd name="connsiteX1" fmla="*/ 540792 w 1627806"/>
                  <a:gd name="connsiteY1" fmla="*/ 1846 h 1992128"/>
                  <a:gd name="connsiteX2" fmla="*/ 1133070 w 1627806"/>
                  <a:gd name="connsiteY2" fmla="*/ 890027 h 1992128"/>
                  <a:gd name="connsiteX3" fmla="*/ 1183267 w 1627806"/>
                  <a:gd name="connsiteY3" fmla="*/ 914208 h 1992128"/>
                  <a:gd name="connsiteX4" fmla="*/ 1182640 w 1627806"/>
                  <a:gd name="connsiteY4" fmla="*/ 926623 h 1992128"/>
                  <a:gd name="connsiteX5" fmla="*/ 1598586 w 1627806"/>
                  <a:gd name="connsiteY5" fmla="*/ 1808617 h 1992128"/>
                  <a:gd name="connsiteX6" fmla="*/ 1627806 w 1627806"/>
                  <a:gd name="connsiteY6" fmla="*/ 1830467 h 1992128"/>
                  <a:gd name="connsiteX7" fmla="*/ 1573388 w 1627806"/>
                  <a:gd name="connsiteY7" fmla="*/ 1863527 h 1992128"/>
                  <a:gd name="connsiteX8" fmla="*/ 1065505 w 1627806"/>
                  <a:gd name="connsiteY8" fmla="*/ 1992128 h 1992128"/>
                  <a:gd name="connsiteX9" fmla="*/ 0 w 1627806"/>
                  <a:gd name="connsiteY9" fmla="*/ 926623 h 1992128"/>
                  <a:gd name="connsiteX10" fmla="*/ 469771 w 1627806"/>
                  <a:gd name="connsiteY10" fmla="*/ 43090 h 1992128"/>
                  <a:gd name="connsiteX11" fmla="*/ 540699 w 1627806"/>
                  <a:gd name="connsiteY11" fmla="*/ 0 h 199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27806" h="1992128">
                    <a:moveTo>
                      <a:pt x="540699" y="0"/>
                    </a:moveTo>
                    <a:lnTo>
                      <a:pt x="540792" y="1846"/>
                    </a:lnTo>
                    <a:cubicBezTo>
                      <a:pt x="579814" y="386089"/>
                      <a:pt x="809159" y="714068"/>
                      <a:pt x="1133070" y="890027"/>
                    </a:cubicBezTo>
                    <a:lnTo>
                      <a:pt x="1183267" y="914208"/>
                    </a:lnTo>
                    <a:lnTo>
                      <a:pt x="1182640" y="926623"/>
                    </a:lnTo>
                    <a:cubicBezTo>
                      <a:pt x="1182640" y="1281707"/>
                      <a:pt x="1344558" y="1598974"/>
                      <a:pt x="1598586" y="1808617"/>
                    </a:cubicBezTo>
                    <a:lnTo>
                      <a:pt x="1627806" y="1830467"/>
                    </a:lnTo>
                    <a:lnTo>
                      <a:pt x="1573388" y="1863527"/>
                    </a:lnTo>
                    <a:cubicBezTo>
                      <a:pt x="1422413" y="1945542"/>
                      <a:pt x="1249400" y="1992128"/>
                      <a:pt x="1065505" y="1992128"/>
                    </a:cubicBezTo>
                    <a:cubicBezTo>
                      <a:pt x="477043" y="1992128"/>
                      <a:pt x="0" y="1515085"/>
                      <a:pt x="0" y="926623"/>
                    </a:cubicBezTo>
                    <a:cubicBezTo>
                      <a:pt x="0" y="558834"/>
                      <a:pt x="186345" y="234569"/>
                      <a:pt x="469771" y="43090"/>
                    </a:cubicBezTo>
                    <a:lnTo>
                      <a:pt x="540699" y="0"/>
                    </a:lnTo>
                    <a:close/>
                  </a:path>
                </a:pathLst>
              </a:custGeom>
              <a:solidFill>
                <a:srgbClr val="12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solidFill>
                    <a:schemeClr val="tx1"/>
                  </a:solidFill>
                  <a:latin typeface="Avenir Next LT Pro" panose="020B0504020202020204" pitchFamily="34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5CD0997-9F7B-8B88-86D1-A1872C0BF4D5}"/>
                </a:ext>
              </a:extLst>
            </p:cNvPr>
            <p:cNvGrpSpPr/>
            <p:nvPr/>
          </p:nvGrpSpPr>
          <p:grpSpPr>
            <a:xfrm>
              <a:off x="5174589" y="2478069"/>
              <a:ext cx="1792380" cy="571875"/>
              <a:chOff x="1691600" y="4323866"/>
              <a:chExt cx="2696604" cy="571875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4FD1F3B7-B00F-186E-CF5D-F1A08587B0A4}"/>
                  </a:ext>
                </a:extLst>
              </p:cNvPr>
              <p:cNvSpPr/>
              <p:nvPr/>
            </p:nvSpPr>
            <p:spPr>
              <a:xfrm>
                <a:off x="2015079" y="4323866"/>
                <a:ext cx="150382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endParaRPr lang="en-US" sz="2000" dirty="0">
                  <a:solidFill>
                    <a:schemeClr val="bg1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872FDD84-00FE-3880-C39A-D76207F35454}"/>
                  </a:ext>
                </a:extLst>
              </p:cNvPr>
              <p:cNvSpPr/>
              <p:nvPr/>
            </p:nvSpPr>
            <p:spPr>
              <a:xfrm>
                <a:off x="1691600" y="4515171"/>
                <a:ext cx="2696604" cy="380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Avenir Next LT Pro" panose="020B0504020202020204" pitchFamily="34" charset="0"/>
                  </a:rPr>
                  <a:t>Institutional</a:t>
                </a:r>
                <a:endParaRPr lang="en-US" sz="2000" b="1" dirty="0">
                  <a:solidFill>
                    <a:schemeClr val="bg1"/>
                  </a:solidFill>
                  <a:latin typeface="Avenir Next LT Pro" panose="020B0504020202020204" pitchFamily="34" charset="0"/>
                </a:endParaRPr>
              </a:p>
            </p:txBody>
          </p:sp>
        </p:grp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E2088D2-AA81-F8B6-CF5D-C84613632C15}"/>
                </a:ext>
              </a:extLst>
            </p:cNvPr>
            <p:cNvSpPr/>
            <p:nvPr/>
          </p:nvSpPr>
          <p:spPr>
            <a:xfrm>
              <a:off x="6900437" y="4851786"/>
              <a:ext cx="1961490" cy="3805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rgbClr val="071B2C"/>
                  </a:solidFill>
                  <a:latin typeface="Avenir Next LT Pro" panose="020B0504020202020204" pitchFamily="34" charset="0"/>
                </a:rPr>
                <a:t>Interactional</a:t>
              </a:r>
              <a:endParaRPr lang="en-US" sz="2000" b="1" dirty="0">
                <a:solidFill>
                  <a:srgbClr val="071B2C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25EC34D-99C5-CBBD-21DC-2405F7FF3AC7}"/>
                </a:ext>
              </a:extLst>
            </p:cNvPr>
            <p:cNvSpPr/>
            <p:nvPr/>
          </p:nvSpPr>
          <p:spPr>
            <a:xfrm>
              <a:off x="3806286" y="4792444"/>
              <a:ext cx="1408224" cy="3805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Individual</a:t>
              </a:r>
              <a:endParaRPr lang="en-US" sz="2000" b="1" dirty="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12DB932-A741-4158-F39D-1DAAF8C45878}"/>
                </a:ext>
              </a:extLst>
            </p:cNvPr>
            <p:cNvSpPr txBox="1"/>
            <p:nvPr/>
          </p:nvSpPr>
          <p:spPr>
            <a:xfrm>
              <a:off x="5796505" y="1989510"/>
              <a:ext cx="548548" cy="76944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1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62FB74C-22E6-5729-E64E-2BD0A6417E24}"/>
                </a:ext>
              </a:extLst>
            </p:cNvPr>
            <p:cNvSpPr txBox="1"/>
            <p:nvPr/>
          </p:nvSpPr>
          <p:spPr>
            <a:xfrm>
              <a:off x="7490517" y="4102728"/>
              <a:ext cx="548548" cy="76944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071B2C"/>
                  </a:solidFill>
                  <a:latin typeface="Avenir Next LT Pro" panose="020B0504020202020204" pitchFamily="34" charset="0"/>
                </a:rPr>
                <a:t>2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A0BBCFC-BE70-AEEB-E284-2405A2D63B03}"/>
                </a:ext>
              </a:extLst>
            </p:cNvPr>
            <p:cNvSpPr txBox="1"/>
            <p:nvPr/>
          </p:nvSpPr>
          <p:spPr>
            <a:xfrm>
              <a:off x="3919445" y="4070708"/>
              <a:ext cx="548548" cy="76944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3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1FEC0249-7FF7-99F4-922A-507375B290AB}"/>
                </a:ext>
              </a:extLst>
            </p:cNvPr>
            <p:cNvSpPr/>
            <p:nvPr/>
          </p:nvSpPr>
          <p:spPr>
            <a:xfrm>
              <a:off x="4698716" y="601540"/>
              <a:ext cx="2791801" cy="11808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120D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200" b="1" dirty="0">
                  <a:solidFill>
                    <a:srgbClr val="071B2C"/>
                  </a:solidFill>
                  <a:latin typeface="Avenir Next LT Pro" panose="020B0504020202020204" pitchFamily="34" charset="0"/>
                </a:rPr>
                <a:t>Recognition &amp; rewards</a:t>
              </a:r>
            </a:p>
            <a:p>
              <a:pPr algn="ctr"/>
              <a:r>
                <a:rPr lang="en-ZA" sz="1200" b="1" dirty="0">
                  <a:solidFill>
                    <a:srgbClr val="071B2C"/>
                  </a:solidFill>
                  <a:latin typeface="Avenir Next LT Pro" panose="020B0504020202020204" pitchFamily="34" charset="0"/>
                </a:rPr>
                <a:t>Resource allocation</a:t>
              </a:r>
            </a:p>
            <a:p>
              <a:pPr algn="ctr"/>
              <a:r>
                <a:rPr lang="en-ZA" sz="1200" b="1" dirty="0">
                  <a:solidFill>
                    <a:srgbClr val="071B2C"/>
                  </a:solidFill>
                  <a:latin typeface="Avenir Next LT Pro" panose="020B0504020202020204" pitchFamily="34" charset="0"/>
                </a:rPr>
                <a:t>Staffing arrangements</a:t>
              </a:r>
            </a:p>
            <a:p>
              <a:pPr algn="ctr"/>
              <a:r>
                <a:rPr lang="en-ZA" sz="1200" b="1" dirty="0">
                  <a:solidFill>
                    <a:srgbClr val="071B2C"/>
                  </a:solidFill>
                  <a:latin typeface="Avenir Next LT Pro" panose="020B0504020202020204" pitchFamily="34" charset="0"/>
                </a:rPr>
                <a:t>Organisational design</a:t>
              </a:r>
            </a:p>
            <a:p>
              <a:pPr algn="ctr"/>
              <a:r>
                <a:rPr lang="en-ZA" sz="1200" b="1" dirty="0">
                  <a:solidFill>
                    <a:srgbClr val="071B2C"/>
                  </a:solidFill>
                  <a:latin typeface="Avenir Next LT Pro" panose="020B0504020202020204" pitchFamily="34" charset="0"/>
                </a:rPr>
                <a:t>Spatial proximity</a:t>
              </a: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5F181C2C-88CA-3878-FEAD-F85B8030BEC1}"/>
                </a:ext>
              </a:extLst>
            </p:cNvPr>
            <p:cNvSpPr/>
            <p:nvPr/>
          </p:nvSpPr>
          <p:spPr>
            <a:xfrm>
              <a:off x="8385715" y="5335998"/>
              <a:ext cx="2540044" cy="1387481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071B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lnSpc>
                  <a:spcPct val="115000"/>
                </a:lnSpc>
              </a:pPr>
              <a:r>
                <a:rPr lang="en-US" sz="1200" b="1" dirty="0">
                  <a:solidFill>
                    <a:srgbClr val="120D1F"/>
                  </a:solidFill>
                  <a:latin typeface="Avenir Next LT Pro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Diversity of actors, backgrounds, disciplines &amp; locations </a:t>
              </a:r>
            </a:p>
            <a:p>
              <a:pPr lvl="0" algn="ctr">
                <a:lnSpc>
                  <a:spcPct val="115000"/>
                </a:lnSpc>
              </a:pPr>
              <a:r>
                <a:rPr lang="en-US" sz="1200" b="1" dirty="0">
                  <a:solidFill>
                    <a:srgbClr val="120D1F"/>
                  </a:solidFill>
                  <a:latin typeface="Avenir Next LT Pro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Communication &amp; coordination</a:t>
              </a:r>
              <a:endParaRPr lang="en-ZA" sz="1200" b="1" dirty="0">
                <a:solidFill>
                  <a:srgbClr val="120D1F"/>
                </a:solidFill>
                <a:effectLst/>
                <a:latin typeface="Avenir Next LT Pro" panose="020B05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3B0C148-A005-CA02-B0BD-70684E695CD1}"/>
                </a:ext>
              </a:extLst>
            </p:cNvPr>
            <p:cNvSpPr txBox="1"/>
            <p:nvPr/>
          </p:nvSpPr>
          <p:spPr>
            <a:xfrm>
              <a:off x="457220" y="6066140"/>
              <a:ext cx="2368731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ZA" sz="2000" dirty="0">
                <a:latin typeface="Avenir Next LT Pro" panose="020B0504020202020204" pitchFamily="34" charset="0"/>
              </a:endParaRP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0A4CD708-30AC-7A98-3641-5D7649FE7356}"/>
                </a:ext>
              </a:extLst>
            </p:cNvPr>
            <p:cNvSpPr/>
            <p:nvPr/>
          </p:nvSpPr>
          <p:spPr>
            <a:xfrm>
              <a:off x="1199012" y="5333642"/>
              <a:ext cx="2607274" cy="1387481"/>
            </a:xfrm>
            <a:prstGeom prst="roundRect">
              <a:avLst/>
            </a:prstGeom>
            <a:solidFill>
              <a:srgbClr val="071B2C"/>
            </a:solidFill>
            <a:ln>
              <a:solidFill>
                <a:srgbClr val="120D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lnSpc>
                  <a:spcPct val="115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venir Next LT Pro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Competencies, readiness &amp; motivation to collaborate </a:t>
              </a:r>
            </a:p>
            <a:p>
              <a:pPr lvl="0" algn="ctr">
                <a:lnSpc>
                  <a:spcPct val="115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venir Next LT Pro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Theoretical &amp; methodological flexibility</a:t>
              </a:r>
              <a:endParaRPr lang="en-ZA" sz="1200" b="1" dirty="0">
                <a:solidFill>
                  <a:schemeClr val="bg1"/>
                </a:solidFill>
                <a:effectLst/>
                <a:latin typeface="Avenir Next LT Pro" panose="020B050402020202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325D7D4F-DF48-3A27-7C1D-6C5EDF339176}"/>
              </a:ext>
            </a:extLst>
          </p:cNvPr>
          <p:cNvSpPr txBox="1"/>
          <p:nvPr/>
        </p:nvSpPr>
        <p:spPr>
          <a:xfrm>
            <a:off x="0" y="-7685"/>
            <a:ext cx="12192000" cy="646331"/>
          </a:xfrm>
          <a:prstGeom prst="rect">
            <a:avLst/>
          </a:prstGeom>
          <a:solidFill>
            <a:srgbClr val="120D1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Enablers of </a:t>
            </a:r>
            <a:r>
              <a:rPr lang="en-US" sz="3600" b="1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transdisciplinarity</a:t>
            </a:r>
            <a:endParaRPr lang="en-US" sz="3600" b="1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326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E31353-D9AD-62CE-90CC-6158AF35A484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120D1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In conclusion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0B18A2-D51C-D1EA-B379-F623C0B1499F}"/>
              </a:ext>
            </a:extLst>
          </p:cNvPr>
          <p:cNvSpPr txBox="1"/>
          <p:nvPr/>
        </p:nvSpPr>
        <p:spPr>
          <a:xfrm>
            <a:off x="426128" y="6054571"/>
            <a:ext cx="2317072" cy="7368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88AC697-737C-C06E-952D-BDB4D33622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2359780"/>
              </p:ext>
            </p:extLst>
          </p:nvPr>
        </p:nvGraphicFramePr>
        <p:xfrm>
          <a:off x="0" y="854419"/>
          <a:ext cx="12192000" cy="5682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9716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431A6-15AD-15F6-EC48-4E84278626FC}"/>
              </a:ext>
            </a:extLst>
          </p:cNvPr>
          <p:cNvSpPr txBox="1">
            <a:spLocks/>
          </p:cNvSpPr>
          <p:nvPr/>
        </p:nvSpPr>
        <p:spPr>
          <a:xfrm>
            <a:off x="478971" y="678635"/>
            <a:ext cx="1123405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ZA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1AB9B2-3DC8-681C-F5DB-51DF2F679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399" y="797945"/>
            <a:ext cx="8331200" cy="60600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5EFB6A-7D5B-BDEA-548A-77B43C47094E}"/>
              </a:ext>
            </a:extLst>
          </p:cNvPr>
          <p:cNvSpPr txBox="1"/>
          <p:nvPr/>
        </p:nvSpPr>
        <p:spPr>
          <a:xfrm>
            <a:off x="0" y="1"/>
            <a:ext cx="12192000" cy="646331"/>
          </a:xfrm>
          <a:prstGeom prst="rect">
            <a:avLst/>
          </a:prstGeom>
          <a:solidFill>
            <a:srgbClr val="120D1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venir Book" panose="020B0503020203020204" pitchFamily="34" charset="-78"/>
                <a:cs typeface="Avenir Book" panose="020B0503020203020204" pitchFamily="34" charset="-78"/>
              </a:rPr>
              <a:t>Overview of Vision 2030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44EA39A-8125-68FE-CB00-F5AF41018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6488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98BE96-C57B-4F49-A38D-F5D04983D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467" y="1"/>
            <a:ext cx="9654753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1ABC83-4C05-42DD-B825-67589161A1D6}"/>
              </a:ext>
            </a:extLst>
          </p:cNvPr>
          <p:cNvSpPr txBox="1"/>
          <p:nvPr/>
        </p:nvSpPr>
        <p:spPr>
          <a:xfrm>
            <a:off x="0" y="1"/>
            <a:ext cx="12192000" cy="646331"/>
          </a:xfrm>
          <a:prstGeom prst="rect">
            <a:avLst/>
          </a:prstGeom>
          <a:solidFill>
            <a:srgbClr val="120D1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Vision 2030 strategic focus areas</a:t>
            </a:r>
          </a:p>
        </p:txBody>
      </p:sp>
    </p:spTree>
    <p:extLst>
      <p:ext uri="{BB962C8B-B14F-4D97-AF65-F5344CB8AC3E}">
        <p14:creationId xmlns:p14="http://schemas.microsoft.com/office/powerpoint/2010/main" val="2341878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90">
            <a:extLst>
              <a:ext uri="{FF2B5EF4-FFF2-40B4-BE49-F238E27FC236}">
                <a16:creationId xmlns:a16="http://schemas.microsoft.com/office/drawing/2014/main" id="{4B3EDFF5-CDA5-445E-97FA-FBD9C4FBADC9}"/>
              </a:ext>
            </a:extLst>
          </p:cNvPr>
          <p:cNvGrpSpPr/>
          <p:nvPr/>
        </p:nvGrpSpPr>
        <p:grpSpPr>
          <a:xfrm>
            <a:off x="2766000" y="763656"/>
            <a:ext cx="6660000" cy="6059878"/>
            <a:chOff x="1251751" y="68280"/>
            <a:chExt cx="6660000" cy="6264000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EED1DE54-0B1B-4CD6-91A6-0D432A18C8D3}"/>
                </a:ext>
              </a:extLst>
            </p:cNvPr>
            <p:cNvGrpSpPr/>
            <p:nvPr/>
          </p:nvGrpSpPr>
          <p:grpSpPr>
            <a:xfrm>
              <a:off x="1251751" y="68280"/>
              <a:ext cx="6660000" cy="6264000"/>
              <a:chOff x="1251751" y="68280"/>
              <a:chExt cx="6660000" cy="6264000"/>
            </a:xfrm>
          </p:grpSpPr>
          <p:sp>
            <p:nvSpPr>
              <p:cNvPr id="58" name="object 18">
                <a:extLst>
                  <a:ext uri="{FF2B5EF4-FFF2-40B4-BE49-F238E27FC236}">
                    <a16:creationId xmlns:a16="http://schemas.microsoft.com/office/drawing/2014/main" id="{16C376B7-59EB-47CF-A396-70FA8C0BA163}"/>
                  </a:ext>
                </a:extLst>
              </p:cNvPr>
              <p:cNvSpPr/>
              <p:nvPr/>
            </p:nvSpPr>
            <p:spPr>
              <a:xfrm>
                <a:off x="1251751" y="68280"/>
                <a:ext cx="6660000" cy="6264000"/>
              </a:xfrm>
              <a:custGeom>
                <a:avLst/>
                <a:gdLst/>
                <a:ahLst/>
                <a:cxnLst/>
                <a:rect l="l" t="t" r="r" b="b"/>
                <a:pathLst>
                  <a:path w="6936740" h="6936740">
                    <a:moveTo>
                      <a:pt x="3468370" y="0"/>
                    </a:moveTo>
                    <a:lnTo>
                      <a:pt x="3420156" y="328"/>
                    </a:lnTo>
                    <a:lnTo>
                      <a:pt x="3372101" y="1310"/>
                    </a:lnTo>
                    <a:lnTo>
                      <a:pt x="3324208" y="2941"/>
                    </a:lnTo>
                    <a:lnTo>
                      <a:pt x="3276482" y="5218"/>
                    </a:lnTo>
                    <a:lnTo>
                      <a:pt x="3228926" y="8135"/>
                    </a:lnTo>
                    <a:lnTo>
                      <a:pt x="3181544" y="11690"/>
                    </a:lnTo>
                    <a:lnTo>
                      <a:pt x="3134342" y="15877"/>
                    </a:lnTo>
                    <a:lnTo>
                      <a:pt x="3087324" y="20692"/>
                    </a:lnTo>
                    <a:lnTo>
                      <a:pt x="3040492" y="26131"/>
                    </a:lnTo>
                    <a:lnTo>
                      <a:pt x="2993853" y="32190"/>
                    </a:lnTo>
                    <a:lnTo>
                      <a:pt x="2947410" y="38865"/>
                    </a:lnTo>
                    <a:lnTo>
                      <a:pt x="2901167" y="46151"/>
                    </a:lnTo>
                    <a:lnTo>
                      <a:pt x="2855128" y="54044"/>
                    </a:lnTo>
                    <a:lnTo>
                      <a:pt x="2809298" y="62539"/>
                    </a:lnTo>
                    <a:lnTo>
                      <a:pt x="2763682" y="71634"/>
                    </a:lnTo>
                    <a:lnTo>
                      <a:pt x="2718282" y="81323"/>
                    </a:lnTo>
                    <a:lnTo>
                      <a:pt x="2673104" y="91602"/>
                    </a:lnTo>
                    <a:lnTo>
                      <a:pt x="2628152" y="102466"/>
                    </a:lnTo>
                    <a:lnTo>
                      <a:pt x="2583429" y="113913"/>
                    </a:lnTo>
                    <a:lnTo>
                      <a:pt x="2538941" y="125937"/>
                    </a:lnTo>
                    <a:lnTo>
                      <a:pt x="2494691" y="138534"/>
                    </a:lnTo>
                    <a:lnTo>
                      <a:pt x="2450684" y="151700"/>
                    </a:lnTo>
                    <a:lnTo>
                      <a:pt x="2406924" y="165431"/>
                    </a:lnTo>
                    <a:lnTo>
                      <a:pt x="2363415" y="179722"/>
                    </a:lnTo>
                    <a:lnTo>
                      <a:pt x="2320161" y="194570"/>
                    </a:lnTo>
                    <a:lnTo>
                      <a:pt x="2277167" y="209969"/>
                    </a:lnTo>
                    <a:lnTo>
                      <a:pt x="2234436" y="225916"/>
                    </a:lnTo>
                    <a:lnTo>
                      <a:pt x="2191974" y="242407"/>
                    </a:lnTo>
                    <a:lnTo>
                      <a:pt x="2149784" y="259437"/>
                    </a:lnTo>
                    <a:lnTo>
                      <a:pt x="2107871" y="277002"/>
                    </a:lnTo>
                    <a:lnTo>
                      <a:pt x="2066238" y="295098"/>
                    </a:lnTo>
                    <a:lnTo>
                      <a:pt x="2024891" y="313721"/>
                    </a:lnTo>
                    <a:lnTo>
                      <a:pt x="1983833" y="332865"/>
                    </a:lnTo>
                    <a:lnTo>
                      <a:pt x="1943068" y="352528"/>
                    </a:lnTo>
                    <a:lnTo>
                      <a:pt x="1902601" y="372705"/>
                    </a:lnTo>
                    <a:lnTo>
                      <a:pt x="1862436" y="393391"/>
                    </a:lnTo>
                    <a:lnTo>
                      <a:pt x="1822577" y="414583"/>
                    </a:lnTo>
                    <a:lnTo>
                      <a:pt x="1783029" y="436276"/>
                    </a:lnTo>
                    <a:lnTo>
                      <a:pt x="1743795" y="458466"/>
                    </a:lnTo>
                    <a:lnTo>
                      <a:pt x="1704881" y="481148"/>
                    </a:lnTo>
                    <a:lnTo>
                      <a:pt x="1666289" y="504319"/>
                    </a:lnTo>
                    <a:lnTo>
                      <a:pt x="1628025" y="527974"/>
                    </a:lnTo>
                    <a:lnTo>
                      <a:pt x="1590093" y="552110"/>
                    </a:lnTo>
                    <a:lnTo>
                      <a:pt x="1552496" y="576720"/>
                    </a:lnTo>
                    <a:lnTo>
                      <a:pt x="1515240" y="601803"/>
                    </a:lnTo>
                    <a:lnTo>
                      <a:pt x="1478328" y="627352"/>
                    </a:lnTo>
                    <a:lnTo>
                      <a:pt x="1441764" y="653365"/>
                    </a:lnTo>
                    <a:lnTo>
                      <a:pt x="1405553" y="679836"/>
                    </a:lnTo>
                    <a:lnTo>
                      <a:pt x="1369700" y="706762"/>
                    </a:lnTo>
                    <a:lnTo>
                      <a:pt x="1334208" y="734138"/>
                    </a:lnTo>
                    <a:lnTo>
                      <a:pt x="1299081" y="761960"/>
                    </a:lnTo>
                    <a:lnTo>
                      <a:pt x="1264324" y="790224"/>
                    </a:lnTo>
                    <a:lnTo>
                      <a:pt x="1229941" y="818926"/>
                    </a:lnTo>
                    <a:lnTo>
                      <a:pt x="1195936" y="848061"/>
                    </a:lnTo>
                    <a:lnTo>
                      <a:pt x="1162314" y="877625"/>
                    </a:lnTo>
                    <a:lnTo>
                      <a:pt x="1129079" y="907614"/>
                    </a:lnTo>
                    <a:lnTo>
                      <a:pt x="1096234" y="938023"/>
                    </a:lnTo>
                    <a:lnTo>
                      <a:pt x="1063785" y="968849"/>
                    </a:lnTo>
                    <a:lnTo>
                      <a:pt x="1031735" y="1000088"/>
                    </a:lnTo>
                    <a:lnTo>
                      <a:pt x="1000089" y="1031734"/>
                    </a:lnTo>
                    <a:lnTo>
                      <a:pt x="968851" y="1063783"/>
                    </a:lnTo>
                    <a:lnTo>
                      <a:pt x="938025" y="1096232"/>
                    </a:lnTo>
                    <a:lnTo>
                      <a:pt x="907615" y="1129077"/>
                    </a:lnTo>
                    <a:lnTo>
                      <a:pt x="877626" y="1162312"/>
                    </a:lnTo>
                    <a:lnTo>
                      <a:pt x="848062" y="1195934"/>
                    </a:lnTo>
                    <a:lnTo>
                      <a:pt x="818927" y="1229939"/>
                    </a:lnTo>
                    <a:lnTo>
                      <a:pt x="790225" y="1264322"/>
                    </a:lnTo>
                    <a:lnTo>
                      <a:pt x="761961" y="1299078"/>
                    </a:lnTo>
                    <a:lnTo>
                      <a:pt x="734139" y="1334205"/>
                    </a:lnTo>
                    <a:lnTo>
                      <a:pt x="706763" y="1369697"/>
                    </a:lnTo>
                    <a:lnTo>
                      <a:pt x="679837" y="1405551"/>
                    </a:lnTo>
                    <a:lnTo>
                      <a:pt x="653366" y="1441761"/>
                    </a:lnTo>
                    <a:lnTo>
                      <a:pt x="627353" y="1478325"/>
                    </a:lnTo>
                    <a:lnTo>
                      <a:pt x="601803" y="1515237"/>
                    </a:lnTo>
                    <a:lnTo>
                      <a:pt x="576721" y="1552493"/>
                    </a:lnTo>
                    <a:lnTo>
                      <a:pt x="552110" y="1590089"/>
                    </a:lnTo>
                    <a:lnTo>
                      <a:pt x="527975" y="1628022"/>
                    </a:lnTo>
                    <a:lnTo>
                      <a:pt x="504320" y="1666286"/>
                    </a:lnTo>
                    <a:lnTo>
                      <a:pt x="481149" y="1704877"/>
                    </a:lnTo>
                    <a:lnTo>
                      <a:pt x="458466" y="1743792"/>
                    </a:lnTo>
                    <a:lnTo>
                      <a:pt x="436277" y="1783025"/>
                    </a:lnTo>
                    <a:lnTo>
                      <a:pt x="414584" y="1822573"/>
                    </a:lnTo>
                    <a:lnTo>
                      <a:pt x="393392" y="1862432"/>
                    </a:lnTo>
                    <a:lnTo>
                      <a:pt x="372705" y="1902597"/>
                    </a:lnTo>
                    <a:lnTo>
                      <a:pt x="352529" y="1943063"/>
                    </a:lnTo>
                    <a:lnTo>
                      <a:pt x="332866" y="1983828"/>
                    </a:lnTo>
                    <a:lnTo>
                      <a:pt x="313721" y="2024886"/>
                    </a:lnTo>
                    <a:lnTo>
                      <a:pt x="295098" y="2066233"/>
                    </a:lnTo>
                    <a:lnTo>
                      <a:pt x="277002" y="2107866"/>
                    </a:lnTo>
                    <a:lnTo>
                      <a:pt x="259437" y="2149779"/>
                    </a:lnTo>
                    <a:lnTo>
                      <a:pt x="242407" y="2191969"/>
                    </a:lnTo>
                    <a:lnTo>
                      <a:pt x="225916" y="2234431"/>
                    </a:lnTo>
                    <a:lnTo>
                      <a:pt x="209969" y="2277161"/>
                    </a:lnTo>
                    <a:lnTo>
                      <a:pt x="194570" y="2320155"/>
                    </a:lnTo>
                    <a:lnTo>
                      <a:pt x="179722" y="2363408"/>
                    </a:lnTo>
                    <a:lnTo>
                      <a:pt x="165431" y="2406917"/>
                    </a:lnTo>
                    <a:lnTo>
                      <a:pt x="151700" y="2450677"/>
                    </a:lnTo>
                    <a:lnTo>
                      <a:pt x="138534" y="2494684"/>
                    </a:lnTo>
                    <a:lnTo>
                      <a:pt x="125937" y="2538934"/>
                    </a:lnTo>
                    <a:lnTo>
                      <a:pt x="113913" y="2583422"/>
                    </a:lnTo>
                    <a:lnTo>
                      <a:pt x="102466" y="2628144"/>
                    </a:lnTo>
                    <a:lnTo>
                      <a:pt x="91602" y="2673096"/>
                    </a:lnTo>
                    <a:lnTo>
                      <a:pt x="81323" y="2718274"/>
                    </a:lnTo>
                    <a:lnTo>
                      <a:pt x="71634" y="2763673"/>
                    </a:lnTo>
                    <a:lnTo>
                      <a:pt x="62539" y="2809290"/>
                    </a:lnTo>
                    <a:lnTo>
                      <a:pt x="54044" y="2855119"/>
                    </a:lnTo>
                    <a:lnTo>
                      <a:pt x="46151" y="2901157"/>
                    </a:lnTo>
                    <a:lnTo>
                      <a:pt x="38865" y="2947400"/>
                    </a:lnTo>
                    <a:lnTo>
                      <a:pt x="32190" y="2993843"/>
                    </a:lnTo>
                    <a:lnTo>
                      <a:pt x="26131" y="3040482"/>
                    </a:lnTo>
                    <a:lnTo>
                      <a:pt x="20692" y="3087313"/>
                    </a:lnTo>
                    <a:lnTo>
                      <a:pt x="15877" y="3134332"/>
                    </a:lnTo>
                    <a:lnTo>
                      <a:pt x="11690" y="3181533"/>
                    </a:lnTo>
                    <a:lnTo>
                      <a:pt x="8135" y="3228914"/>
                    </a:lnTo>
                    <a:lnTo>
                      <a:pt x="5218" y="3276470"/>
                    </a:lnTo>
                    <a:lnTo>
                      <a:pt x="2941" y="3324196"/>
                    </a:lnTo>
                    <a:lnTo>
                      <a:pt x="1310" y="3372089"/>
                    </a:lnTo>
                    <a:lnTo>
                      <a:pt x="328" y="3420144"/>
                    </a:lnTo>
                    <a:lnTo>
                      <a:pt x="0" y="3468357"/>
                    </a:lnTo>
                    <a:lnTo>
                      <a:pt x="328" y="3516570"/>
                    </a:lnTo>
                    <a:lnTo>
                      <a:pt x="1310" y="3564625"/>
                    </a:lnTo>
                    <a:lnTo>
                      <a:pt x="2941" y="3612518"/>
                    </a:lnTo>
                    <a:lnTo>
                      <a:pt x="5218" y="3660245"/>
                    </a:lnTo>
                    <a:lnTo>
                      <a:pt x="8135" y="3707801"/>
                    </a:lnTo>
                    <a:lnTo>
                      <a:pt x="11690" y="3755182"/>
                    </a:lnTo>
                    <a:lnTo>
                      <a:pt x="15877" y="3802384"/>
                    </a:lnTo>
                    <a:lnTo>
                      <a:pt x="20692" y="3849403"/>
                    </a:lnTo>
                    <a:lnTo>
                      <a:pt x="26131" y="3896234"/>
                    </a:lnTo>
                    <a:lnTo>
                      <a:pt x="32190" y="3942873"/>
                    </a:lnTo>
                    <a:lnTo>
                      <a:pt x="38865" y="3989317"/>
                    </a:lnTo>
                    <a:lnTo>
                      <a:pt x="46151" y="4035560"/>
                    </a:lnTo>
                    <a:lnTo>
                      <a:pt x="54044" y="4081598"/>
                    </a:lnTo>
                    <a:lnTo>
                      <a:pt x="62539" y="4127428"/>
                    </a:lnTo>
                    <a:lnTo>
                      <a:pt x="71634" y="4173045"/>
                    </a:lnTo>
                    <a:lnTo>
                      <a:pt x="81323" y="4218444"/>
                    </a:lnTo>
                    <a:lnTo>
                      <a:pt x="91602" y="4263622"/>
                    </a:lnTo>
                    <a:lnTo>
                      <a:pt x="102466" y="4308575"/>
                    </a:lnTo>
                    <a:lnTo>
                      <a:pt x="113913" y="4353297"/>
                    </a:lnTo>
                    <a:lnTo>
                      <a:pt x="125937" y="4397785"/>
                    </a:lnTo>
                    <a:lnTo>
                      <a:pt x="138534" y="4442035"/>
                    </a:lnTo>
                    <a:lnTo>
                      <a:pt x="151700" y="4486042"/>
                    </a:lnTo>
                    <a:lnTo>
                      <a:pt x="165431" y="4529803"/>
                    </a:lnTo>
                    <a:lnTo>
                      <a:pt x="179722" y="4573312"/>
                    </a:lnTo>
                    <a:lnTo>
                      <a:pt x="194570" y="4616565"/>
                    </a:lnTo>
                    <a:lnTo>
                      <a:pt x="209969" y="4659560"/>
                    </a:lnTo>
                    <a:lnTo>
                      <a:pt x="225916" y="4702290"/>
                    </a:lnTo>
                    <a:lnTo>
                      <a:pt x="242407" y="4744752"/>
                    </a:lnTo>
                    <a:lnTo>
                      <a:pt x="259437" y="4786942"/>
                    </a:lnTo>
                    <a:lnTo>
                      <a:pt x="277002" y="4828855"/>
                    </a:lnTo>
                    <a:lnTo>
                      <a:pt x="295098" y="4870488"/>
                    </a:lnTo>
                    <a:lnTo>
                      <a:pt x="313721" y="4911835"/>
                    </a:lnTo>
                    <a:lnTo>
                      <a:pt x="332866" y="4952894"/>
                    </a:lnTo>
                    <a:lnTo>
                      <a:pt x="352529" y="4993658"/>
                    </a:lnTo>
                    <a:lnTo>
                      <a:pt x="372705" y="5034125"/>
                    </a:lnTo>
                    <a:lnTo>
                      <a:pt x="393392" y="5074290"/>
                    </a:lnTo>
                    <a:lnTo>
                      <a:pt x="414584" y="5114149"/>
                    </a:lnTo>
                    <a:lnTo>
                      <a:pt x="436277" y="5153697"/>
                    </a:lnTo>
                    <a:lnTo>
                      <a:pt x="458466" y="5192931"/>
                    </a:lnTo>
                    <a:lnTo>
                      <a:pt x="481149" y="5231846"/>
                    </a:lnTo>
                    <a:lnTo>
                      <a:pt x="504320" y="5270437"/>
                    </a:lnTo>
                    <a:lnTo>
                      <a:pt x="527975" y="5308701"/>
                    </a:lnTo>
                    <a:lnTo>
                      <a:pt x="552110" y="5346634"/>
                    </a:lnTo>
                    <a:lnTo>
                      <a:pt x="576721" y="5384230"/>
                    </a:lnTo>
                    <a:lnTo>
                      <a:pt x="601803" y="5421487"/>
                    </a:lnTo>
                    <a:lnTo>
                      <a:pt x="627353" y="5458399"/>
                    </a:lnTo>
                    <a:lnTo>
                      <a:pt x="653366" y="5494962"/>
                    </a:lnTo>
                    <a:lnTo>
                      <a:pt x="679837" y="5531173"/>
                    </a:lnTo>
                    <a:lnTo>
                      <a:pt x="706763" y="5567027"/>
                    </a:lnTo>
                    <a:lnTo>
                      <a:pt x="734139" y="5602519"/>
                    </a:lnTo>
                    <a:lnTo>
                      <a:pt x="761961" y="5637646"/>
                    </a:lnTo>
                    <a:lnTo>
                      <a:pt x="790225" y="5672402"/>
                    </a:lnTo>
                    <a:lnTo>
                      <a:pt x="818927" y="5706785"/>
                    </a:lnTo>
                    <a:lnTo>
                      <a:pt x="848062" y="5740790"/>
                    </a:lnTo>
                    <a:lnTo>
                      <a:pt x="877626" y="5774412"/>
                    </a:lnTo>
                    <a:lnTo>
                      <a:pt x="907615" y="5807648"/>
                    </a:lnTo>
                    <a:lnTo>
                      <a:pt x="938025" y="5840492"/>
                    </a:lnTo>
                    <a:lnTo>
                      <a:pt x="968851" y="5872941"/>
                    </a:lnTo>
                    <a:lnTo>
                      <a:pt x="1000089" y="5904991"/>
                    </a:lnTo>
                    <a:lnTo>
                      <a:pt x="1031735" y="5936637"/>
                    </a:lnTo>
                    <a:lnTo>
                      <a:pt x="1063785" y="5967875"/>
                    </a:lnTo>
                    <a:lnTo>
                      <a:pt x="1096234" y="5998701"/>
                    </a:lnTo>
                    <a:lnTo>
                      <a:pt x="1129079" y="6029111"/>
                    </a:lnTo>
                    <a:lnTo>
                      <a:pt x="1162314" y="6059100"/>
                    </a:lnTo>
                    <a:lnTo>
                      <a:pt x="1195936" y="6088664"/>
                    </a:lnTo>
                    <a:lnTo>
                      <a:pt x="1229941" y="6117799"/>
                    </a:lnTo>
                    <a:lnTo>
                      <a:pt x="1264324" y="6146501"/>
                    </a:lnTo>
                    <a:lnTo>
                      <a:pt x="1299081" y="6174765"/>
                    </a:lnTo>
                    <a:lnTo>
                      <a:pt x="1334208" y="6202587"/>
                    </a:lnTo>
                    <a:lnTo>
                      <a:pt x="1369700" y="6229963"/>
                    </a:lnTo>
                    <a:lnTo>
                      <a:pt x="1405553" y="6256889"/>
                    </a:lnTo>
                    <a:lnTo>
                      <a:pt x="1441764" y="6283361"/>
                    </a:lnTo>
                    <a:lnTo>
                      <a:pt x="1478328" y="6309373"/>
                    </a:lnTo>
                    <a:lnTo>
                      <a:pt x="1515240" y="6334923"/>
                    </a:lnTo>
                    <a:lnTo>
                      <a:pt x="1552496" y="6360005"/>
                    </a:lnTo>
                    <a:lnTo>
                      <a:pt x="1590093" y="6384616"/>
                    </a:lnTo>
                    <a:lnTo>
                      <a:pt x="1628025" y="6408751"/>
                    </a:lnTo>
                    <a:lnTo>
                      <a:pt x="1666289" y="6432406"/>
                    </a:lnTo>
                    <a:lnTo>
                      <a:pt x="1704881" y="6455577"/>
                    </a:lnTo>
                    <a:lnTo>
                      <a:pt x="1743795" y="6478260"/>
                    </a:lnTo>
                    <a:lnTo>
                      <a:pt x="1783029" y="6500450"/>
                    </a:lnTo>
                    <a:lnTo>
                      <a:pt x="1822577" y="6522143"/>
                    </a:lnTo>
                    <a:lnTo>
                      <a:pt x="1862436" y="6543335"/>
                    </a:lnTo>
                    <a:lnTo>
                      <a:pt x="1902601" y="6564021"/>
                    </a:lnTo>
                    <a:lnTo>
                      <a:pt x="1943068" y="6584198"/>
                    </a:lnTo>
                    <a:lnTo>
                      <a:pt x="1983833" y="6603861"/>
                    </a:lnTo>
                    <a:lnTo>
                      <a:pt x="2024891" y="6623006"/>
                    </a:lnTo>
                    <a:lnTo>
                      <a:pt x="2066238" y="6641628"/>
                    </a:lnTo>
                    <a:lnTo>
                      <a:pt x="2107871" y="6659724"/>
                    </a:lnTo>
                    <a:lnTo>
                      <a:pt x="2149784" y="6677289"/>
                    </a:lnTo>
                    <a:lnTo>
                      <a:pt x="2191974" y="6694319"/>
                    </a:lnTo>
                    <a:lnTo>
                      <a:pt x="2234436" y="6710810"/>
                    </a:lnTo>
                    <a:lnTo>
                      <a:pt x="2277167" y="6726757"/>
                    </a:lnTo>
                    <a:lnTo>
                      <a:pt x="2320161" y="6742157"/>
                    </a:lnTo>
                    <a:lnTo>
                      <a:pt x="2363415" y="6757004"/>
                    </a:lnTo>
                    <a:lnTo>
                      <a:pt x="2406924" y="6771295"/>
                    </a:lnTo>
                    <a:lnTo>
                      <a:pt x="2450684" y="6785026"/>
                    </a:lnTo>
                    <a:lnTo>
                      <a:pt x="2494691" y="6798192"/>
                    </a:lnTo>
                    <a:lnTo>
                      <a:pt x="2538941" y="6810789"/>
                    </a:lnTo>
                    <a:lnTo>
                      <a:pt x="2583429" y="6822813"/>
                    </a:lnTo>
                    <a:lnTo>
                      <a:pt x="2628152" y="6834260"/>
                    </a:lnTo>
                    <a:lnTo>
                      <a:pt x="2673104" y="6845125"/>
                    </a:lnTo>
                    <a:lnTo>
                      <a:pt x="2718282" y="6855404"/>
                    </a:lnTo>
                    <a:lnTo>
                      <a:pt x="2763682" y="6865092"/>
                    </a:lnTo>
                    <a:lnTo>
                      <a:pt x="2809298" y="6874187"/>
                    </a:lnTo>
                    <a:lnTo>
                      <a:pt x="2855128" y="6882683"/>
                    </a:lnTo>
                    <a:lnTo>
                      <a:pt x="2901167" y="6890576"/>
                    </a:lnTo>
                    <a:lnTo>
                      <a:pt x="2947410" y="6897862"/>
                    </a:lnTo>
                    <a:lnTo>
                      <a:pt x="2993853" y="6904536"/>
                    </a:lnTo>
                    <a:lnTo>
                      <a:pt x="3040492" y="6910595"/>
                    </a:lnTo>
                    <a:lnTo>
                      <a:pt x="3087324" y="6916034"/>
                    </a:lnTo>
                    <a:lnTo>
                      <a:pt x="3134342" y="6920850"/>
                    </a:lnTo>
                    <a:lnTo>
                      <a:pt x="3181544" y="6925036"/>
                    </a:lnTo>
                    <a:lnTo>
                      <a:pt x="3228926" y="6928591"/>
                    </a:lnTo>
                    <a:lnTo>
                      <a:pt x="3276482" y="6931509"/>
                    </a:lnTo>
                    <a:lnTo>
                      <a:pt x="3324208" y="6933785"/>
                    </a:lnTo>
                    <a:lnTo>
                      <a:pt x="3372101" y="6935417"/>
                    </a:lnTo>
                    <a:lnTo>
                      <a:pt x="3420156" y="6936399"/>
                    </a:lnTo>
                    <a:lnTo>
                      <a:pt x="3468370" y="6936727"/>
                    </a:lnTo>
                    <a:lnTo>
                      <a:pt x="3516583" y="6936399"/>
                    </a:lnTo>
                    <a:lnTo>
                      <a:pt x="3564638" y="6935417"/>
                    </a:lnTo>
                    <a:lnTo>
                      <a:pt x="3612531" y="6933785"/>
                    </a:lnTo>
                    <a:lnTo>
                      <a:pt x="3660257" y="6931509"/>
                    </a:lnTo>
                    <a:lnTo>
                      <a:pt x="3707813" y="6928591"/>
                    </a:lnTo>
                    <a:lnTo>
                      <a:pt x="3755195" y="6925036"/>
                    </a:lnTo>
                    <a:lnTo>
                      <a:pt x="3802397" y="6920850"/>
                    </a:lnTo>
                    <a:lnTo>
                      <a:pt x="3849415" y="6916034"/>
                    </a:lnTo>
                    <a:lnTo>
                      <a:pt x="3896247" y="6910595"/>
                    </a:lnTo>
                    <a:lnTo>
                      <a:pt x="3942886" y="6904536"/>
                    </a:lnTo>
                    <a:lnTo>
                      <a:pt x="3989329" y="6897862"/>
                    </a:lnTo>
                    <a:lnTo>
                      <a:pt x="4035572" y="6890576"/>
                    </a:lnTo>
                    <a:lnTo>
                      <a:pt x="4081611" y="6882683"/>
                    </a:lnTo>
                    <a:lnTo>
                      <a:pt x="4127441" y="6874187"/>
                    </a:lnTo>
                    <a:lnTo>
                      <a:pt x="4173057" y="6865092"/>
                    </a:lnTo>
                    <a:lnTo>
                      <a:pt x="4218457" y="6855404"/>
                    </a:lnTo>
                    <a:lnTo>
                      <a:pt x="4263635" y="6845125"/>
                    </a:lnTo>
                    <a:lnTo>
                      <a:pt x="4308587" y="6834260"/>
                    </a:lnTo>
                    <a:lnTo>
                      <a:pt x="4353310" y="6822813"/>
                    </a:lnTo>
                    <a:lnTo>
                      <a:pt x="4397798" y="6810789"/>
                    </a:lnTo>
                    <a:lnTo>
                      <a:pt x="4442048" y="6798192"/>
                    </a:lnTo>
                    <a:lnTo>
                      <a:pt x="4486055" y="6785026"/>
                    </a:lnTo>
                    <a:lnTo>
                      <a:pt x="4529815" y="6771295"/>
                    </a:lnTo>
                    <a:lnTo>
                      <a:pt x="4573324" y="6757004"/>
                    </a:lnTo>
                    <a:lnTo>
                      <a:pt x="4616578" y="6742157"/>
                    </a:lnTo>
                    <a:lnTo>
                      <a:pt x="4659572" y="6726757"/>
                    </a:lnTo>
                    <a:lnTo>
                      <a:pt x="4702303" y="6710810"/>
                    </a:lnTo>
                    <a:lnTo>
                      <a:pt x="4744765" y="6694319"/>
                    </a:lnTo>
                    <a:lnTo>
                      <a:pt x="4786955" y="6677289"/>
                    </a:lnTo>
                    <a:lnTo>
                      <a:pt x="4828868" y="6659724"/>
                    </a:lnTo>
                    <a:lnTo>
                      <a:pt x="4870501" y="6641628"/>
                    </a:lnTo>
                    <a:lnTo>
                      <a:pt x="4911848" y="6623006"/>
                    </a:lnTo>
                    <a:lnTo>
                      <a:pt x="4952906" y="6603861"/>
                    </a:lnTo>
                    <a:lnTo>
                      <a:pt x="4993671" y="6584198"/>
                    </a:lnTo>
                    <a:lnTo>
                      <a:pt x="5034138" y="6564021"/>
                    </a:lnTo>
                    <a:lnTo>
                      <a:pt x="5074303" y="6543335"/>
                    </a:lnTo>
                    <a:lnTo>
                      <a:pt x="5114162" y="6522143"/>
                    </a:lnTo>
                    <a:lnTo>
                      <a:pt x="5153710" y="6500450"/>
                    </a:lnTo>
                    <a:lnTo>
                      <a:pt x="5192944" y="6478260"/>
                    </a:lnTo>
                    <a:lnTo>
                      <a:pt x="5231858" y="6455577"/>
                    </a:lnTo>
                    <a:lnTo>
                      <a:pt x="5270450" y="6432406"/>
                    </a:lnTo>
                    <a:lnTo>
                      <a:pt x="5308714" y="6408751"/>
                    </a:lnTo>
                    <a:lnTo>
                      <a:pt x="5346646" y="6384616"/>
                    </a:lnTo>
                    <a:lnTo>
                      <a:pt x="5384243" y="6360005"/>
                    </a:lnTo>
                    <a:lnTo>
                      <a:pt x="5421499" y="6334923"/>
                    </a:lnTo>
                    <a:lnTo>
                      <a:pt x="5458411" y="6309373"/>
                    </a:lnTo>
                    <a:lnTo>
                      <a:pt x="5494975" y="6283361"/>
                    </a:lnTo>
                    <a:lnTo>
                      <a:pt x="5531186" y="6256889"/>
                    </a:lnTo>
                    <a:lnTo>
                      <a:pt x="5567039" y="6229963"/>
                    </a:lnTo>
                    <a:lnTo>
                      <a:pt x="5602531" y="6202587"/>
                    </a:lnTo>
                    <a:lnTo>
                      <a:pt x="5637658" y="6174765"/>
                    </a:lnTo>
                    <a:lnTo>
                      <a:pt x="5672415" y="6146501"/>
                    </a:lnTo>
                    <a:lnTo>
                      <a:pt x="5706798" y="6117799"/>
                    </a:lnTo>
                    <a:lnTo>
                      <a:pt x="5740803" y="6088664"/>
                    </a:lnTo>
                    <a:lnTo>
                      <a:pt x="5774425" y="6059100"/>
                    </a:lnTo>
                    <a:lnTo>
                      <a:pt x="5807660" y="6029111"/>
                    </a:lnTo>
                    <a:lnTo>
                      <a:pt x="5840505" y="5998701"/>
                    </a:lnTo>
                    <a:lnTo>
                      <a:pt x="5872954" y="5967875"/>
                    </a:lnTo>
                    <a:lnTo>
                      <a:pt x="5905004" y="5936637"/>
                    </a:lnTo>
                    <a:lnTo>
                      <a:pt x="5936650" y="5904991"/>
                    </a:lnTo>
                    <a:lnTo>
                      <a:pt x="5967888" y="5872941"/>
                    </a:lnTo>
                    <a:lnTo>
                      <a:pt x="5998714" y="5840492"/>
                    </a:lnTo>
                    <a:lnTo>
                      <a:pt x="6029124" y="5807648"/>
                    </a:lnTo>
                    <a:lnTo>
                      <a:pt x="6059113" y="5774412"/>
                    </a:lnTo>
                    <a:lnTo>
                      <a:pt x="6088677" y="5740790"/>
                    </a:lnTo>
                    <a:lnTo>
                      <a:pt x="6117812" y="5706785"/>
                    </a:lnTo>
                    <a:lnTo>
                      <a:pt x="6146514" y="5672402"/>
                    </a:lnTo>
                    <a:lnTo>
                      <a:pt x="6174778" y="5637646"/>
                    </a:lnTo>
                    <a:lnTo>
                      <a:pt x="6202600" y="5602519"/>
                    </a:lnTo>
                    <a:lnTo>
                      <a:pt x="6229976" y="5567027"/>
                    </a:lnTo>
                    <a:lnTo>
                      <a:pt x="6256902" y="5531173"/>
                    </a:lnTo>
                    <a:lnTo>
                      <a:pt x="6283373" y="5494962"/>
                    </a:lnTo>
                    <a:lnTo>
                      <a:pt x="6309386" y="5458399"/>
                    </a:lnTo>
                    <a:lnTo>
                      <a:pt x="6334936" y="5421487"/>
                    </a:lnTo>
                    <a:lnTo>
                      <a:pt x="6360018" y="5384230"/>
                    </a:lnTo>
                    <a:lnTo>
                      <a:pt x="6384629" y="5346634"/>
                    </a:lnTo>
                    <a:lnTo>
                      <a:pt x="6408764" y="5308701"/>
                    </a:lnTo>
                    <a:lnTo>
                      <a:pt x="6432419" y="5270437"/>
                    </a:lnTo>
                    <a:lnTo>
                      <a:pt x="6455590" y="5231846"/>
                    </a:lnTo>
                    <a:lnTo>
                      <a:pt x="6478273" y="5192931"/>
                    </a:lnTo>
                    <a:lnTo>
                      <a:pt x="6500462" y="5153697"/>
                    </a:lnTo>
                    <a:lnTo>
                      <a:pt x="6522155" y="5114149"/>
                    </a:lnTo>
                    <a:lnTo>
                      <a:pt x="6543347" y="5074290"/>
                    </a:lnTo>
                    <a:lnTo>
                      <a:pt x="6564034" y="5034125"/>
                    </a:lnTo>
                    <a:lnTo>
                      <a:pt x="6584210" y="4993658"/>
                    </a:lnTo>
                    <a:lnTo>
                      <a:pt x="6603873" y="4952894"/>
                    </a:lnTo>
                    <a:lnTo>
                      <a:pt x="6623018" y="4911835"/>
                    </a:lnTo>
                    <a:lnTo>
                      <a:pt x="6641641" y="4870488"/>
                    </a:lnTo>
                    <a:lnTo>
                      <a:pt x="6659737" y="4828855"/>
                    </a:lnTo>
                    <a:lnTo>
                      <a:pt x="6677302" y="4786942"/>
                    </a:lnTo>
                    <a:lnTo>
                      <a:pt x="6694332" y="4744752"/>
                    </a:lnTo>
                    <a:lnTo>
                      <a:pt x="6710823" y="4702290"/>
                    </a:lnTo>
                    <a:lnTo>
                      <a:pt x="6726770" y="4659560"/>
                    </a:lnTo>
                    <a:lnTo>
                      <a:pt x="6742169" y="4616565"/>
                    </a:lnTo>
                    <a:lnTo>
                      <a:pt x="6757017" y="4573312"/>
                    </a:lnTo>
                    <a:lnTo>
                      <a:pt x="6771308" y="4529803"/>
                    </a:lnTo>
                    <a:lnTo>
                      <a:pt x="6785039" y="4486042"/>
                    </a:lnTo>
                    <a:lnTo>
                      <a:pt x="6798205" y="4442035"/>
                    </a:lnTo>
                    <a:lnTo>
                      <a:pt x="6810802" y="4397785"/>
                    </a:lnTo>
                    <a:lnTo>
                      <a:pt x="6822826" y="4353297"/>
                    </a:lnTo>
                    <a:lnTo>
                      <a:pt x="6834273" y="4308575"/>
                    </a:lnTo>
                    <a:lnTo>
                      <a:pt x="6845137" y="4263622"/>
                    </a:lnTo>
                    <a:lnTo>
                      <a:pt x="6855416" y="4218444"/>
                    </a:lnTo>
                    <a:lnTo>
                      <a:pt x="6865105" y="4173045"/>
                    </a:lnTo>
                    <a:lnTo>
                      <a:pt x="6874200" y="4127428"/>
                    </a:lnTo>
                    <a:lnTo>
                      <a:pt x="6882695" y="4081598"/>
                    </a:lnTo>
                    <a:lnTo>
                      <a:pt x="6890588" y="4035560"/>
                    </a:lnTo>
                    <a:lnTo>
                      <a:pt x="6897874" y="3989317"/>
                    </a:lnTo>
                    <a:lnTo>
                      <a:pt x="6904549" y="3942873"/>
                    </a:lnTo>
                    <a:lnTo>
                      <a:pt x="6910608" y="3896234"/>
                    </a:lnTo>
                    <a:lnTo>
                      <a:pt x="6916047" y="3849403"/>
                    </a:lnTo>
                    <a:lnTo>
                      <a:pt x="6920862" y="3802384"/>
                    </a:lnTo>
                    <a:lnTo>
                      <a:pt x="6925049" y="3755182"/>
                    </a:lnTo>
                    <a:lnTo>
                      <a:pt x="6928604" y="3707801"/>
                    </a:lnTo>
                    <a:lnTo>
                      <a:pt x="6931521" y="3660245"/>
                    </a:lnTo>
                    <a:lnTo>
                      <a:pt x="6933798" y="3612518"/>
                    </a:lnTo>
                    <a:lnTo>
                      <a:pt x="6935429" y="3564625"/>
                    </a:lnTo>
                    <a:lnTo>
                      <a:pt x="6936411" y="3516570"/>
                    </a:lnTo>
                    <a:lnTo>
                      <a:pt x="6936740" y="3468357"/>
                    </a:lnTo>
                    <a:lnTo>
                      <a:pt x="6936411" y="3420144"/>
                    </a:lnTo>
                    <a:lnTo>
                      <a:pt x="6935429" y="3372089"/>
                    </a:lnTo>
                    <a:lnTo>
                      <a:pt x="6933798" y="3324196"/>
                    </a:lnTo>
                    <a:lnTo>
                      <a:pt x="6931521" y="3276470"/>
                    </a:lnTo>
                    <a:lnTo>
                      <a:pt x="6928604" y="3228914"/>
                    </a:lnTo>
                    <a:lnTo>
                      <a:pt x="6925049" y="3181533"/>
                    </a:lnTo>
                    <a:lnTo>
                      <a:pt x="6920862" y="3134332"/>
                    </a:lnTo>
                    <a:lnTo>
                      <a:pt x="6916047" y="3087313"/>
                    </a:lnTo>
                    <a:lnTo>
                      <a:pt x="6910608" y="3040482"/>
                    </a:lnTo>
                    <a:lnTo>
                      <a:pt x="6904549" y="2993843"/>
                    </a:lnTo>
                    <a:lnTo>
                      <a:pt x="6897874" y="2947400"/>
                    </a:lnTo>
                    <a:lnTo>
                      <a:pt x="6890588" y="2901157"/>
                    </a:lnTo>
                    <a:lnTo>
                      <a:pt x="6882695" y="2855119"/>
                    </a:lnTo>
                    <a:lnTo>
                      <a:pt x="6874200" y="2809290"/>
                    </a:lnTo>
                    <a:lnTo>
                      <a:pt x="6865105" y="2763673"/>
                    </a:lnTo>
                    <a:lnTo>
                      <a:pt x="6855416" y="2718274"/>
                    </a:lnTo>
                    <a:lnTo>
                      <a:pt x="6845137" y="2673096"/>
                    </a:lnTo>
                    <a:lnTo>
                      <a:pt x="6834273" y="2628144"/>
                    </a:lnTo>
                    <a:lnTo>
                      <a:pt x="6822826" y="2583422"/>
                    </a:lnTo>
                    <a:lnTo>
                      <a:pt x="6810802" y="2538934"/>
                    </a:lnTo>
                    <a:lnTo>
                      <a:pt x="6798205" y="2494684"/>
                    </a:lnTo>
                    <a:lnTo>
                      <a:pt x="6785039" y="2450677"/>
                    </a:lnTo>
                    <a:lnTo>
                      <a:pt x="6771308" y="2406917"/>
                    </a:lnTo>
                    <a:lnTo>
                      <a:pt x="6757017" y="2363408"/>
                    </a:lnTo>
                    <a:lnTo>
                      <a:pt x="6742169" y="2320155"/>
                    </a:lnTo>
                    <a:lnTo>
                      <a:pt x="6726770" y="2277161"/>
                    </a:lnTo>
                    <a:lnTo>
                      <a:pt x="6710823" y="2234431"/>
                    </a:lnTo>
                    <a:lnTo>
                      <a:pt x="6694332" y="2191969"/>
                    </a:lnTo>
                    <a:lnTo>
                      <a:pt x="6677302" y="2149779"/>
                    </a:lnTo>
                    <a:lnTo>
                      <a:pt x="6659737" y="2107866"/>
                    </a:lnTo>
                    <a:lnTo>
                      <a:pt x="6641641" y="2066233"/>
                    </a:lnTo>
                    <a:lnTo>
                      <a:pt x="6623018" y="2024886"/>
                    </a:lnTo>
                    <a:lnTo>
                      <a:pt x="6603873" y="1983828"/>
                    </a:lnTo>
                    <a:lnTo>
                      <a:pt x="6584210" y="1943063"/>
                    </a:lnTo>
                    <a:lnTo>
                      <a:pt x="6564034" y="1902597"/>
                    </a:lnTo>
                    <a:lnTo>
                      <a:pt x="6543347" y="1862432"/>
                    </a:lnTo>
                    <a:lnTo>
                      <a:pt x="6522155" y="1822573"/>
                    </a:lnTo>
                    <a:lnTo>
                      <a:pt x="6500462" y="1783025"/>
                    </a:lnTo>
                    <a:lnTo>
                      <a:pt x="6478273" y="1743792"/>
                    </a:lnTo>
                    <a:lnTo>
                      <a:pt x="6455590" y="1704877"/>
                    </a:lnTo>
                    <a:lnTo>
                      <a:pt x="6432419" y="1666286"/>
                    </a:lnTo>
                    <a:lnTo>
                      <a:pt x="6408764" y="1628022"/>
                    </a:lnTo>
                    <a:lnTo>
                      <a:pt x="6384629" y="1590089"/>
                    </a:lnTo>
                    <a:lnTo>
                      <a:pt x="6360018" y="1552493"/>
                    </a:lnTo>
                    <a:lnTo>
                      <a:pt x="6334936" y="1515237"/>
                    </a:lnTo>
                    <a:lnTo>
                      <a:pt x="6309386" y="1478325"/>
                    </a:lnTo>
                    <a:lnTo>
                      <a:pt x="6283373" y="1441761"/>
                    </a:lnTo>
                    <a:lnTo>
                      <a:pt x="6256902" y="1405551"/>
                    </a:lnTo>
                    <a:lnTo>
                      <a:pt x="6229976" y="1369697"/>
                    </a:lnTo>
                    <a:lnTo>
                      <a:pt x="6202600" y="1334205"/>
                    </a:lnTo>
                    <a:lnTo>
                      <a:pt x="6174778" y="1299078"/>
                    </a:lnTo>
                    <a:lnTo>
                      <a:pt x="6146514" y="1264322"/>
                    </a:lnTo>
                    <a:lnTo>
                      <a:pt x="6117812" y="1229939"/>
                    </a:lnTo>
                    <a:lnTo>
                      <a:pt x="6088677" y="1195934"/>
                    </a:lnTo>
                    <a:lnTo>
                      <a:pt x="6059113" y="1162312"/>
                    </a:lnTo>
                    <a:lnTo>
                      <a:pt x="6029124" y="1129077"/>
                    </a:lnTo>
                    <a:lnTo>
                      <a:pt x="5998714" y="1096232"/>
                    </a:lnTo>
                    <a:lnTo>
                      <a:pt x="5967888" y="1063783"/>
                    </a:lnTo>
                    <a:lnTo>
                      <a:pt x="5936650" y="1031734"/>
                    </a:lnTo>
                    <a:lnTo>
                      <a:pt x="5905004" y="1000088"/>
                    </a:lnTo>
                    <a:lnTo>
                      <a:pt x="5872954" y="968849"/>
                    </a:lnTo>
                    <a:lnTo>
                      <a:pt x="5840505" y="938023"/>
                    </a:lnTo>
                    <a:lnTo>
                      <a:pt x="5807660" y="907614"/>
                    </a:lnTo>
                    <a:lnTo>
                      <a:pt x="5774425" y="877625"/>
                    </a:lnTo>
                    <a:lnTo>
                      <a:pt x="5740803" y="848061"/>
                    </a:lnTo>
                    <a:lnTo>
                      <a:pt x="5706798" y="818926"/>
                    </a:lnTo>
                    <a:lnTo>
                      <a:pt x="5672415" y="790224"/>
                    </a:lnTo>
                    <a:lnTo>
                      <a:pt x="5637658" y="761960"/>
                    </a:lnTo>
                    <a:lnTo>
                      <a:pt x="5602531" y="734138"/>
                    </a:lnTo>
                    <a:lnTo>
                      <a:pt x="5567039" y="706762"/>
                    </a:lnTo>
                    <a:lnTo>
                      <a:pt x="5531186" y="679836"/>
                    </a:lnTo>
                    <a:lnTo>
                      <a:pt x="5494975" y="653365"/>
                    </a:lnTo>
                    <a:lnTo>
                      <a:pt x="5458411" y="627352"/>
                    </a:lnTo>
                    <a:lnTo>
                      <a:pt x="5421499" y="601803"/>
                    </a:lnTo>
                    <a:lnTo>
                      <a:pt x="5384243" y="576720"/>
                    </a:lnTo>
                    <a:lnTo>
                      <a:pt x="5346646" y="552110"/>
                    </a:lnTo>
                    <a:lnTo>
                      <a:pt x="5308714" y="527974"/>
                    </a:lnTo>
                    <a:lnTo>
                      <a:pt x="5270450" y="504319"/>
                    </a:lnTo>
                    <a:lnTo>
                      <a:pt x="5231858" y="481148"/>
                    </a:lnTo>
                    <a:lnTo>
                      <a:pt x="5192944" y="458466"/>
                    </a:lnTo>
                    <a:lnTo>
                      <a:pt x="5153710" y="436276"/>
                    </a:lnTo>
                    <a:lnTo>
                      <a:pt x="5114162" y="414583"/>
                    </a:lnTo>
                    <a:lnTo>
                      <a:pt x="5074303" y="393391"/>
                    </a:lnTo>
                    <a:lnTo>
                      <a:pt x="5034138" y="372705"/>
                    </a:lnTo>
                    <a:lnTo>
                      <a:pt x="4993671" y="352528"/>
                    </a:lnTo>
                    <a:lnTo>
                      <a:pt x="4952906" y="332865"/>
                    </a:lnTo>
                    <a:lnTo>
                      <a:pt x="4911848" y="313721"/>
                    </a:lnTo>
                    <a:lnTo>
                      <a:pt x="4870501" y="295098"/>
                    </a:lnTo>
                    <a:lnTo>
                      <a:pt x="4828868" y="277002"/>
                    </a:lnTo>
                    <a:lnTo>
                      <a:pt x="4786955" y="259437"/>
                    </a:lnTo>
                    <a:lnTo>
                      <a:pt x="4744765" y="242407"/>
                    </a:lnTo>
                    <a:lnTo>
                      <a:pt x="4702303" y="225916"/>
                    </a:lnTo>
                    <a:lnTo>
                      <a:pt x="4659572" y="209969"/>
                    </a:lnTo>
                    <a:lnTo>
                      <a:pt x="4616578" y="194570"/>
                    </a:lnTo>
                    <a:lnTo>
                      <a:pt x="4573324" y="179722"/>
                    </a:lnTo>
                    <a:lnTo>
                      <a:pt x="4529815" y="165431"/>
                    </a:lnTo>
                    <a:lnTo>
                      <a:pt x="4486055" y="151700"/>
                    </a:lnTo>
                    <a:lnTo>
                      <a:pt x="4442048" y="138534"/>
                    </a:lnTo>
                    <a:lnTo>
                      <a:pt x="4397798" y="125937"/>
                    </a:lnTo>
                    <a:lnTo>
                      <a:pt x="4353310" y="113913"/>
                    </a:lnTo>
                    <a:lnTo>
                      <a:pt x="4308587" y="102466"/>
                    </a:lnTo>
                    <a:lnTo>
                      <a:pt x="4263635" y="91602"/>
                    </a:lnTo>
                    <a:lnTo>
                      <a:pt x="4218457" y="81323"/>
                    </a:lnTo>
                    <a:lnTo>
                      <a:pt x="4173057" y="71634"/>
                    </a:lnTo>
                    <a:lnTo>
                      <a:pt x="4127441" y="62539"/>
                    </a:lnTo>
                    <a:lnTo>
                      <a:pt x="4081611" y="54044"/>
                    </a:lnTo>
                    <a:lnTo>
                      <a:pt x="4035572" y="46151"/>
                    </a:lnTo>
                    <a:lnTo>
                      <a:pt x="3989329" y="38865"/>
                    </a:lnTo>
                    <a:lnTo>
                      <a:pt x="3942886" y="32190"/>
                    </a:lnTo>
                    <a:lnTo>
                      <a:pt x="3896247" y="26131"/>
                    </a:lnTo>
                    <a:lnTo>
                      <a:pt x="3849415" y="20692"/>
                    </a:lnTo>
                    <a:lnTo>
                      <a:pt x="3802397" y="15877"/>
                    </a:lnTo>
                    <a:lnTo>
                      <a:pt x="3755195" y="11690"/>
                    </a:lnTo>
                    <a:lnTo>
                      <a:pt x="3707813" y="8135"/>
                    </a:lnTo>
                    <a:lnTo>
                      <a:pt x="3660257" y="5218"/>
                    </a:lnTo>
                    <a:lnTo>
                      <a:pt x="3612531" y="2941"/>
                    </a:lnTo>
                    <a:lnTo>
                      <a:pt x="3564638" y="1310"/>
                    </a:lnTo>
                    <a:lnTo>
                      <a:pt x="3516583" y="328"/>
                    </a:lnTo>
                    <a:lnTo>
                      <a:pt x="3468370" y="0"/>
                    </a:lnTo>
                    <a:close/>
                  </a:path>
                </a:pathLst>
              </a:custGeom>
              <a:solidFill>
                <a:srgbClr val="E6E8EB"/>
              </a:solidFill>
            </p:spPr>
            <p:txBody>
              <a:bodyPr wrap="square" lIns="0" tIns="0" rIns="0" bIns="0" rtlCol="0"/>
              <a:lstStyle/>
              <a:p>
                <a:pPr defTabSz="914400">
                  <a:defRPr/>
                </a:pPr>
                <a:endParaRPr sz="140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object 19">
                <a:extLst>
                  <a:ext uri="{FF2B5EF4-FFF2-40B4-BE49-F238E27FC236}">
                    <a16:creationId xmlns:a16="http://schemas.microsoft.com/office/drawing/2014/main" id="{16C9E1E7-F74F-4FB2-9E76-F717A5C6C13B}"/>
                  </a:ext>
                </a:extLst>
              </p:cNvPr>
              <p:cNvSpPr/>
              <p:nvPr/>
            </p:nvSpPr>
            <p:spPr>
              <a:xfrm>
                <a:off x="6262192" y="1136126"/>
                <a:ext cx="1060211" cy="1770136"/>
              </a:xfrm>
              <a:custGeom>
                <a:avLst/>
                <a:gdLst/>
                <a:ahLst/>
                <a:cxnLst/>
                <a:rect l="l" t="t" r="r" b="b"/>
                <a:pathLst>
                  <a:path w="1104265" h="1960245">
                    <a:moveTo>
                      <a:pt x="0" y="0"/>
                    </a:moveTo>
                    <a:lnTo>
                      <a:pt x="551967" y="979982"/>
                    </a:lnTo>
                    <a:lnTo>
                      <a:pt x="1103934" y="1959965"/>
                    </a:lnTo>
                    <a:lnTo>
                      <a:pt x="1039024" y="1460844"/>
                    </a:lnTo>
                    <a:lnTo>
                      <a:pt x="1041196" y="1052990"/>
                    </a:lnTo>
                    <a:lnTo>
                      <a:pt x="1071248" y="777869"/>
                    </a:lnTo>
                    <a:lnTo>
                      <a:pt x="1089977" y="676948"/>
                    </a:lnTo>
                    <a:lnTo>
                      <a:pt x="757021" y="563515"/>
                    </a:lnTo>
                    <a:lnTo>
                      <a:pt x="532496" y="455188"/>
                    </a:lnTo>
                    <a:lnTo>
                      <a:pt x="314218" y="2885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B5C7A"/>
              </a:solidFill>
            </p:spPr>
            <p:txBody>
              <a:bodyPr wrap="square" lIns="0" tIns="0" rIns="0" bIns="0" rtlCol="0"/>
              <a:lstStyle/>
              <a:p>
                <a:pPr defTabSz="914400">
                  <a:defRPr/>
                </a:pPr>
                <a:endParaRPr sz="140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object 20">
                <a:extLst>
                  <a:ext uri="{FF2B5EF4-FFF2-40B4-BE49-F238E27FC236}">
                    <a16:creationId xmlns:a16="http://schemas.microsoft.com/office/drawing/2014/main" id="{AF6DD08C-12FA-4A79-AD97-E646FF271768}"/>
                  </a:ext>
                </a:extLst>
              </p:cNvPr>
              <p:cNvSpPr/>
              <p:nvPr/>
            </p:nvSpPr>
            <p:spPr>
              <a:xfrm>
                <a:off x="3537016" y="5557887"/>
                <a:ext cx="2160049" cy="561375"/>
              </a:xfrm>
              <a:custGeom>
                <a:avLst/>
                <a:gdLst/>
                <a:ahLst/>
                <a:cxnLst/>
                <a:rect l="l" t="t" r="r" b="b"/>
                <a:pathLst>
                  <a:path w="2249804" h="621665">
                    <a:moveTo>
                      <a:pt x="2249449" y="0"/>
                    </a:moveTo>
                    <a:lnTo>
                      <a:pt x="1124724" y="4076"/>
                    </a:lnTo>
                    <a:lnTo>
                      <a:pt x="0" y="8153"/>
                    </a:lnTo>
                    <a:lnTo>
                      <a:pt x="467413" y="194849"/>
                    </a:lnTo>
                    <a:lnTo>
                      <a:pt x="822436" y="395609"/>
                    </a:lnTo>
                    <a:lnTo>
                      <a:pt x="1047980" y="555991"/>
                    </a:lnTo>
                    <a:lnTo>
                      <a:pt x="1126959" y="621550"/>
                    </a:lnTo>
                    <a:lnTo>
                      <a:pt x="1388350" y="386167"/>
                    </a:lnTo>
                    <a:lnTo>
                      <a:pt x="1592406" y="242962"/>
                    </a:lnTo>
                    <a:lnTo>
                      <a:pt x="1844362" y="133662"/>
                    </a:lnTo>
                    <a:lnTo>
                      <a:pt x="2249449" y="0"/>
                    </a:lnTo>
                    <a:close/>
                  </a:path>
                </a:pathLst>
              </a:custGeom>
              <a:solidFill>
                <a:srgbClr val="CFAF46"/>
              </a:solidFill>
            </p:spPr>
            <p:txBody>
              <a:bodyPr wrap="square" lIns="0" tIns="0" rIns="0" bIns="0" rtlCol="0"/>
              <a:lstStyle/>
              <a:p>
                <a:pPr defTabSz="914400">
                  <a:defRPr/>
                </a:pPr>
                <a:endParaRPr sz="140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object 21">
                <a:extLst>
                  <a:ext uri="{FF2B5EF4-FFF2-40B4-BE49-F238E27FC236}">
                    <a16:creationId xmlns:a16="http://schemas.microsoft.com/office/drawing/2014/main" id="{1C3233AB-C506-41F7-9412-890A48210F04}"/>
                  </a:ext>
                </a:extLst>
              </p:cNvPr>
              <p:cNvSpPr/>
              <p:nvPr/>
            </p:nvSpPr>
            <p:spPr>
              <a:xfrm>
                <a:off x="1872803" y="1134065"/>
                <a:ext cx="1077891" cy="1760388"/>
              </a:xfrm>
              <a:custGeom>
                <a:avLst/>
                <a:gdLst/>
                <a:ahLst/>
                <a:cxnLst/>
                <a:rect l="l" t="t" r="r" b="b"/>
                <a:pathLst>
                  <a:path w="1122679" h="1949450">
                    <a:moveTo>
                      <a:pt x="1122680" y="0"/>
                    </a:moveTo>
                    <a:lnTo>
                      <a:pt x="726486" y="310433"/>
                    </a:lnTo>
                    <a:lnTo>
                      <a:pt x="374580" y="516610"/>
                    </a:lnTo>
                    <a:lnTo>
                      <a:pt x="122619" y="631100"/>
                    </a:lnTo>
                    <a:lnTo>
                      <a:pt x="26263" y="666470"/>
                    </a:lnTo>
                    <a:lnTo>
                      <a:pt x="98533" y="1010719"/>
                    </a:lnTo>
                    <a:lnTo>
                      <a:pt x="119887" y="1259097"/>
                    </a:lnTo>
                    <a:lnTo>
                      <a:pt x="87864" y="1531868"/>
                    </a:lnTo>
                    <a:lnTo>
                      <a:pt x="0" y="1949297"/>
                    </a:lnTo>
                    <a:lnTo>
                      <a:pt x="561339" y="974648"/>
                    </a:lnTo>
                    <a:lnTo>
                      <a:pt x="1122680" y="0"/>
                    </a:lnTo>
                    <a:close/>
                  </a:path>
                </a:pathLst>
              </a:custGeom>
              <a:solidFill>
                <a:srgbClr val="A5A8AC"/>
              </a:solidFill>
            </p:spPr>
            <p:txBody>
              <a:bodyPr wrap="square" lIns="0" tIns="0" rIns="0" bIns="0" rtlCol="0"/>
              <a:lstStyle/>
              <a:p>
                <a:pPr defTabSz="914400">
                  <a:defRPr/>
                </a:pPr>
                <a:endParaRPr sz="140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object 22">
                <a:extLst>
                  <a:ext uri="{FF2B5EF4-FFF2-40B4-BE49-F238E27FC236}">
                    <a16:creationId xmlns:a16="http://schemas.microsoft.com/office/drawing/2014/main" id="{6D1046BC-41B4-44A4-B79B-F55C7CEBE79E}"/>
                  </a:ext>
                </a:extLst>
              </p:cNvPr>
              <p:cNvSpPr/>
              <p:nvPr/>
            </p:nvSpPr>
            <p:spPr>
              <a:xfrm>
                <a:off x="4596980" y="613958"/>
                <a:ext cx="2743501" cy="3863679"/>
              </a:xfrm>
              <a:custGeom>
                <a:avLst/>
                <a:gdLst/>
                <a:ahLst/>
                <a:cxnLst/>
                <a:rect l="l" t="t" r="r" b="b"/>
                <a:pathLst>
                  <a:path w="2857500" h="4278630">
                    <a:moveTo>
                      <a:pt x="0" y="0"/>
                    </a:moveTo>
                    <a:lnTo>
                      <a:pt x="2997" y="2853740"/>
                    </a:lnTo>
                    <a:lnTo>
                      <a:pt x="2475915" y="4278007"/>
                    </a:lnTo>
                    <a:lnTo>
                      <a:pt x="2499603" y="4236082"/>
                    </a:lnTo>
                    <a:lnTo>
                      <a:pt x="2522507" y="4193928"/>
                    </a:lnTo>
                    <a:lnTo>
                      <a:pt x="2544632" y="4151554"/>
                    </a:lnTo>
                    <a:lnTo>
                      <a:pt x="2565979" y="4108969"/>
                    </a:lnTo>
                    <a:lnTo>
                      <a:pt x="2586550" y="4066182"/>
                    </a:lnTo>
                    <a:lnTo>
                      <a:pt x="2606348" y="4023200"/>
                    </a:lnTo>
                    <a:lnTo>
                      <a:pt x="2625375" y="3980032"/>
                    </a:lnTo>
                    <a:lnTo>
                      <a:pt x="2643633" y="3936688"/>
                    </a:lnTo>
                    <a:lnTo>
                      <a:pt x="2661126" y="3893174"/>
                    </a:lnTo>
                    <a:lnTo>
                      <a:pt x="2677853" y="3849501"/>
                    </a:lnTo>
                    <a:lnTo>
                      <a:pt x="2693820" y="3805676"/>
                    </a:lnTo>
                    <a:lnTo>
                      <a:pt x="2709026" y="3761708"/>
                    </a:lnTo>
                    <a:lnTo>
                      <a:pt x="2723476" y="3717605"/>
                    </a:lnTo>
                    <a:lnTo>
                      <a:pt x="2737170" y="3673377"/>
                    </a:lnTo>
                    <a:lnTo>
                      <a:pt x="2750112" y="3629031"/>
                    </a:lnTo>
                    <a:lnTo>
                      <a:pt x="2762304" y="3584576"/>
                    </a:lnTo>
                    <a:lnTo>
                      <a:pt x="2773747" y="3540020"/>
                    </a:lnTo>
                    <a:lnTo>
                      <a:pt x="2784445" y="3495373"/>
                    </a:lnTo>
                    <a:lnTo>
                      <a:pt x="2794400" y="3450642"/>
                    </a:lnTo>
                    <a:lnTo>
                      <a:pt x="2803613" y="3405837"/>
                    </a:lnTo>
                    <a:lnTo>
                      <a:pt x="2812088" y="3360965"/>
                    </a:lnTo>
                    <a:lnTo>
                      <a:pt x="2819825" y="3316035"/>
                    </a:lnTo>
                    <a:lnTo>
                      <a:pt x="2826829" y="3271056"/>
                    </a:lnTo>
                    <a:lnTo>
                      <a:pt x="2833101" y="3226036"/>
                    </a:lnTo>
                    <a:lnTo>
                      <a:pt x="2838643" y="3180985"/>
                    </a:lnTo>
                    <a:lnTo>
                      <a:pt x="2843457" y="3135909"/>
                    </a:lnTo>
                    <a:lnTo>
                      <a:pt x="2847547" y="3090818"/>
                    </a:lnTo>
                    <a:lnTo>
                      <a:pt x="2850914" y="3045721"/>
                    </a:lnTo>
                    <a:lnTo>
                      <a:pt x="2853560" y="3000625"/>
                    </a:lnTo>
                    <a:lnTo>
                      <a:pt x="2855488" y="2955540"/>
                    </a:lnTo>
                    <a:lnTo>
                      <a:pt x="2856700" y="2910474"/>
                    </a:lnTo>
                    <a:lnTo>
                      <a:pt x="2857199" y="2865435"/>
                    </a:lnTo>
                    <a:lnTo>
                      <a:pt x="2856986" y="2820432"/>
                    </a:lnTo>
                    <a:lnTo>
                      <a:pt x="2856064" y="2775474"/>
                    </a:lnTo>
                    <a:lnTo>
                      <a:pt x="2854436" y="2730568"/>
                    </a:lnTo>
                    <a:lnTo>
                      <a:pt x="2852103" y="2685725"/>
                    </a:lnTo>
                    <a:lnTo>
                      <a:pt x="2849068" y="2640951"/>
                    </a:lnTo>
                    <a:lnTo>
                      <a:pt x="2845333" y="2596256"/>
                    </a:lnTo>
                    <a:lnTo>
                      <a:pt x="2840900" y="2551648"/>
                    </a:lnTo>
                    <a:lnTo>
                      <a:pt x="2835772" y="2507136"/>
                    </a:lnTo>
                    <a:lnTo>
                      <a:pt x="2829952" y="2462728"/>
                    </a:lnTo>
                    <a:lnTo>
                      <a:pt x="2823440" y="2418432"/>
                    </a:lnTo>
                    <a:lnTo>
                      <a:pt x="2816240" y="2374258"/>
                    </a:lnTo>
                    <a:lnTo>
                      <a:pt x="2808355" y="2330214"/>
                    </a:lnTo>
                    <a:lnTo>
                      <a:pt x="2799785" y="2286308"/>
                    </a:lnTo>
                    <a:lnTo>
                      <a:pt x="2790534" y="2242548"/>
                    </a:lnTo>
                    <a:lnTo>
                      <a:pt x="2780603" y="2198944"/>
                    </a:lnTo>
                    <a:lnTo>
                      <a:pt x="2769996" y="2155504"/>
                    </a:lnTo>
                    <a:lnTo>
                      <a:pt x="2758714" y="2112237"/>
                    </a:lnTo>
                    <a:lnTo>
                      <a:pt x="2746760" y="2069150"/>
                    </a:lnTo>
                    <a:lnTo>
                      <a:pt x="2734136" y="2026252"/>
                    </a:lnTo>
                    <a:lnTo>
                      <a:pt x="2720844" y="1983553"/>
                    </a:lnTo>
                    <a:lnTo>
                      <a:pt x="2706886" y="1941060"/>
                    </a:lnTo>
                    <a:lnTo>
                      <a:pt x="2692266" y="1898782"/>
                    </a:lnTo>
                    <a:lnTo>
                      <a:pt x="2676984" y="1856728"/>
                    </a:lnTo>
                    <a:lnTo>
                      <a:pt x="2661044" y="1814906"/>
                    </a:lnTo>
                    <a:lnTo>
                      <a:pt x="2644448" y="1773324"/>
                    </a:lnTo>
                    <a:lnTo>
                      <a:pt x="2627198" y="1731991"/>
                    </a:lnTo>
                    <a:lnTo>
                      <a:pt x="2609296" y="1690916"/>
                    </a:lnTo>
                    <a:lnTo>
                      <a:pt x="2590744" y="1650108"/>
                    </a:lnTo>
                    <a:lnTo>
                      <a:pt x="2571546" y="1609573"/>
                    </a:lnTo>
                    <a:lnTo>
                      <a:pt x="2551703" y="1569323"/>
                    </a:lnTo>
                    <a:lnTo>
                      <a:pt x="2531217" y="1529363"/>
                    </a:lnTo>
                    <a:lnTo>
                      <a:pt x="2510091" y="1489705"/>
                    </a:lnTo>
                    <a:lnTo>
                      <a:pt x="2488327" y="1450354"/>
                    </a:lnTo>
                    <a:lnTo>
                      <a:pt x="2465928" y="1411322"/>
                    </a:lnTo>
                    <a:lnTo>
                      <a:pt x="2442895" y="1372615"/>
                    </a:lnTo>
                    <a:lnTo>
                      <a:pt x="2419231" y="1334242"/>
                    </a:lnTo>
                    <a:lnTo>
                      <a:pt x="2394939" y="1296213"/>
                    </a:lnTo>
                    <a:lnTo>
                      <a:pt x="2370020" y="1258534"/>
                    </a:lnTo>
                    <a:lnTo>
                      <a:pt x="2344477" y="1221216"/>
                    </a:lnTo>
                    <a:lnTo>
                      <a:pt x="2318312" y="1184266"/>
                    </a:lnTo>
                    <a:lnTo>
                      <a:pt x="2291527" y="1147694"/>
                    </a:lnTo>
                    <a:lnTo>
                      <a:pt x="2264125" y="1111506"/>
                    </a:lnTo>
                    <a:lnTo>
                      <a:pt x="2236108" y="1075713"/>
                    </a:lnTo>
                    <a:lnTo>
                      <a:pt x="2207479" y="1040322"/>
                    </a:lnTo>
                    <a:lnTo>
                      <a:pt x="2178239" y="1005343"/>
                    </a:lnTo>
                    <a:lnTo>
                      <a:pt x="2148391" y="970783"/>
                    </a:lnTo>
                    <a:lnTo>
                      <a:pt x="2117937" y="936651"/>
                    </a:lnTo>
                    <a:lnTo>
                      <a:pt x="2086880" y="902956"/>
                    </a:lnTo>
                    <a:lnTo>
                      <a:pt x="2055221" y="869706"/>
                    </a:lnTo>
                    <a:lnTo>
                      <a:pt x="2022964" y="836910"/>
                    </a:lnTo>
                    <a:lnTo>
                      <a:pt x="1990110" y="804576"/>
                    </a:lnTo>
                    <a:lnTo>
                      <a:pt x="1956661" y="772713"/>
                    </a:lnTo>
                    <a:lnTo>
                      <a:pt x="1922621" y="741329"/>
                    </a:lnTo>
                    <a:lnTo>
                      <a:pt x="1887991" y="710433"/>
                    </a:lnTo>
                    <a:lnTo>
                      <a:pt x="1852773" y="680033"/>
                    </a:lnTo>
                    <a:lnTo>
                      <a:pt x="1816970" y="650138"/>
                    </a:lnTo>
                    <a:lnTo>
                      <a:pt x="1780585" y="620757"/>
                    </a:lnTo>
                    <a:lnTo>
                      <a:pt x="1743619" y="591898"/>
                    </a:lnTo>
                    <a:lnTo>
                      <a:pt x="1706074" y="563569"/>
                    </a:lnTo>
                    <a:lnTo>
                      <a:pt x="1667954" y="535779"/>
                    </a:lnTo>
                    <a:lnTo>
                      <a:pt x="1629259" y="508536"/>
                    </a:lnTo>
                    <a:lnTo>
                      <a:pt x="1589994" y="481850"/>
                    </a:lnTo>
                    <a:lnTo>
                      <a:pt x="1550159" y="455728"/>
                    </a:lnTo>
                    <a:lnTo>
                      <a:pt x="1509758" y="430179"/>
                    </a:lnTo>
                    <a:lnTo>
                      <a:pt x="1468792" y="405212"/>
                    </a:lnTo>
                    <a:lnTo>
                      <a:pt x="1427264" y="380834"/>
                    </a:lnTo>
                    <a:lnTo>
                      <a:pt x="1383663" y="356229"/>
                    </a:lnTo>
                    <a:lnTo>
                      <a:pt x="1339686" y="332418"/>
                    </a:lnTo>
                    <a:lnTo>
                      <a:pt x="1295342" y="309404"/>
                    </a:lnTo>
                    <a:lnTo>
                      <a:pt x="1250644" y="287190"/>
                    </a:lnTo>
                    <a:lnTo>
                      <a:pt x="1205603" y="265778"/>
                    </a:lnTo>
                    <a:lnTo>
                      <a:pt x="1160228" y="245173"/>
                    </a:lnTo>
                    <a:lnTo>
                      <a:pt x="1114532" y="225376"/>
                    </a:lnTo>
                    <a:lnTo>
                      <a:pt x="1068525" y="206391"/>
                    </a:lnTo>
                    <a:lnTo>
                      <a:pt x="1022218" y="188220"/>
                    </a:lnTo>
                    <a:lnTo>
                      <a:pt x="975622" y="170867"/>
                    </a:lnTo>
                    <a:lnTo>
                      <a:pt x="928748" y="154335"/>
                    </a:lnTo>
                    <a:lnTo>
                      <a:pt x="881608" y="138625"/>
                    </a:lnTo>
                    <a:lnTo>
                      <a:pt x="834212" y="123742"/>
                    </a:lnTo>
                    <a:lnTo>
                      <a:pt x="786571" y="109689"/>
                    </a:lnTo>
                    <a:lnTo>
                      <a:pt x="738697" y="96467"/>
                    </a:lnTo>
                    <a:lnTo>
                      <a:pt x="690599" y="84081"/>
                    </a:lnTo>
                    <a:lnTo>
                      <a:pt x="642290" y="72532"/>
                    </a:lnTo>
                    <a:lnTo>
                      <a:pt x="593780" y="61825"/>
                    </a:lnTo>
                    <a:lnTo>
                      <a:pt x="545080" y="51961"/>
                    </a:lnTo>
                    <a:lnTo>
                      <a:pt x="496201" y="42945"/>
                    </a:lnTo>
                    <a:lnTo>
                      <a:pt x="447155" y="34778"/>
                    </a:lnTo>
                    <a:lnTo>
                      <a:pt x="397951" y="27464"/>
                    </a:lnTo>
                    <a:lnTo>
                      <a:pt x="348602" y="21005"/>
                    </a:lnTo>
                    <a:lnTo>
                      <a:pt x="299118" y="15405"/>
                    </a:lnTo>
                    <a:lnTo>
                      <a:pt x="249511" y="10667"/>
                    </a:lnTo>
                    <a:lnTo>
                      <a:pt x="199790" y="6793"/>
                    </a:lnTo>
                    <a:lnTo>
                      <a:pt x="149968" y="3786"/>
                    </a:lnTo>
                    <a:lnTo>
                      <a:pt x="100054" y="1650"/>
                    </a:lnTo>
                    <a:lnTo>
                      <a:pt x="50061" y="3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739A"/>
              </a:solidFill>
            </p:spPr>
            <p:txBody>
              <a:bodyPr wrap="square" lIns="0" tIns="0" rIns="0" bIns="0" rtlCol="0"/>
              <a:lstStyle/>
              <a:p>
                <a:pPr defTabSz="914400">
                  <a:defRPr/>
                </a:pPr>
                <a:endParaRPr sz="140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3" name="object 23">
                <a:extLst>
                  <a:ext uri="{FF2B5EF4-FFF2-40B4-BE49-F238E27FC236}">
                    <a16:creationId xmlns:a16="http://schemas.microsoft.com/office/drawing/2014/main" id="{22533872-E433-4FE0-A2CA-08505D7EAAD3}"/>
                  </a:ext>
                </a:extLst>
              </p:cNvPr>
              <p:cNvSpPr/>
              <p:nvPr/>
            </p:nvSpPr>
            <p:spPr>
              <a:xfrm>
                <a:off x="1859964" y="613959"/>
                <a:ext cx="2740452" cy="3868267"/>
              </a:xfrm>
              <a:custGeom>
                <a:avLst/>
                <a:gdLst/>
                <a:ahLst/>
                <a:cxnLst/>
                <a:rect l="l" t="t" r="r" b="b"/>
                <a:pathLst>
                  <a:path w="2854325" h="4283709">
                    <a:moveTo>
                      <a:pt x="2850730" y="0"/>
                    </a:moveTo>
                    <a:lnTo>
                      <a:pt x="2799688" y="501"/>
                    </a:lnTo>
                    <a:lnTo>
                      <a:pt x="2748862" y="1892"/>
                    </a:lnTo>
                    <a:lnTo>
                      <a:pt x="2698262" y="4165"/>
                    </a:lnTo>
                    <a:lnTo>
                      <a:pt x="2647895" y="7313"/>
                    </a:lnTo>
                    <a:lnTo>
                      <a:pt x="2597768" y="11328"/>
                    </a:lnTo>
                    <a:lnTo>
                      <a:pt x="2547888" y="16203"/>
                    </a:lnTo>
                    <a:lnTo>
                      <a:pt x="2498263" y="21930"/>
                    </a:lnTo>
                    <a:lnTo>
                      <a:pt x="2448901" y="28502"/>
                    </a:lnTo>
                    <a:lnTo>
                      <a:pt x="2399808" y="35912"/>
                    </a:lnTo>
                    <a:lnTo>
                      <a:pt x="2350993" y="44151"/>
                    </a:lnTo>
                    <a:lnTo>
                      <a:pt x="2302462" y="53213"/>
                    </a:lnTo>
                    <a:lnTo>
                      <a:pt x="2254223" y="63091"/>
                    </a:lnTo>
                    <a:lnTo>
                      <a:pt x="2206284" y="73775"/>
                    </a:lnTo>
                    <a:lnTo>
                      <a:pt x="2158652" y="85261"/>
                    </a:lnTo>
                    <a:lnTo>
                      <a:pt x="2111334" y="97538"/>
                    </a:lnTo>
                    <a:lnTo>
                      <a:pt x="2064338" y="110601"/>
                    </a:lnTo>
                    <a:lnTo>
                      <a:pt x="2017672" y="124442"/>
                    </a:lnTo>
                    <a:lnTo>
                      <a:pt x="1971342" y="139054"/>
                    </a:lnTo>
                    <a:lnTo>
                      <a:pt x="1925356" y="154428"/>
                    </a:lnTo>
                    <a:lnTo>
                      <a:pt x="1879722" y="170558"/>
                    </a:lnTo>
                    <a:lnTo>
                      <a:pt x="1834447" y="187436"/>
                    </a:lnTo>
                    <a:lnTo>
                      <a:pt x="1789539" y="205054"/>
                    </a:lnTo>
                    <a:lnTo>
                      <a:pt x="1745004" y="223406"/>
                    </a:lnTo>
                    <a:lnTo>
                      <a:pt x="1700851" y="242483"/>
                    </a:lnTo>
                    <a:lnTo>
                      <a:pt x="1657087" y="262278"/>
                    </a:lnTo>
                    <a:lnTo>
                      <a:pt x="1613718" y="282785"/>
                    </a:lnTo>
                    <a:lnTo>
                      <a:pt x="1570754" y="303994"/>
                    </a:lnTo>
                    <a:lnTo>
                      <a:pt x="1528200" y="325900"/>
                    </a:lnTo>
                    <a:lnTo>
                      <a:pt x="1486066" y="348494"/>
                    </a:lnTo>
                    <a:lnTo>
                      <a:pt x="1444357" y="371769"/>
                    </a:lnTo>
                    <a:lnTo>
                      <a:pt x="1403081" y="395717"/>
                    </a:lnTo>
                    <a:lnTo>
                      <a:pt x="1362247" y="420332"/>
                    </a:lnTo>
                    <a:lnTo>
                      <a:pt x="1321860" y="445605"/>
                    </a:lnTo>
                    <a:lnTo>
                      <a:pt x="1281930" y="471529"/>
                    </a:lnTo>
                    <a:lnTo>
                      <a:pt x="1242462" y="498097"/>
                    </a:lnTo>
                    <a:lnTo>
                      <a:pt x="1203465" y="525302"/>
                    </a:lnTo>
                    <a:lnTo>
                      <a:pt x="1164947" y="553135"/>
                    </a:lnTo>
                    <a:lnTo>
                      <a:pt x="1126913" y="581590"/>
                    </a:lnTo>
                    <a:lnTo>
                      <a:pt x="1089373" y="610658"/>
                    </a:lnTo>
                    <a:lnTo>
                      <a:pt x="1052333" y="640333"/>
                    </a:lnTo>
                    <a:lnTo>
                      <a:pt x="1015801" y="670607"/>
                    </a:lnTo>
                    <a:lnTo>
                      <a:pt x="979784" y="701473"/>
                    </a:lnTo>
                    <a:lnTo>
                      <a:pt x="944289" y="732923"/>
                    </a:lnTo>
                    <a:lnTo>
                      <a:pt x="909325" y="764949"/>
                    </a:lnTo>
                    <a:lnTo>
                      <a:pt x="874898" y="797545"/>
                    </a:lnTo>
                    <a:lnTo>
                      <a:pt x="841017" y="830702"/>
                    </a:lnTo>
                    <a:lnTo>
                      <a:pt x="807687" y="864414"/>
                    </a:lnTo>
                    <a:lnTo>
                      <a:pt x="774918" y="898673"/>
                    </a:lnTo>
                    <a:lnTo>
                      <a:pt x="742716" y="933471"/>
                    </a:lnTo>
                    <a:lnTo>
                      <a:pt x="711088" y="968801"/>
                    </a:lnTo>
                    <a:lnTo>
                      <a:pt x="680043" y="1004655"/>
                    </a:lnTo>
                    <a:lnTo>
                      <a:pt x="649587" y="1041027"/>
                    </a:lnTo>
                    <a:lnTo>
                      <a:pt x="619729" y="1077908"/>
                    </a:lnTo>
                    <a:lnTo>
                      <a:pt x="590474" y="1115292"/>
                    </a:lnTo>
                    <a:lnTo>
                      <a:pt x="561832" y="1153170"/>
                    </a:lnTo>
                    <a:lnTo>
                      <a:pt x="533809" y="1191535"/>
                    </a:lnTo>
                    <a:lnTo>
                      <a:pt x="506413" y="1230381"/>
                    </a:lnTo>
                    <a:lnTo>
                      <a:pt x="479651" y="1269698"/>
                    </a:lnTo>
                    <a:lnTo>
                      <a:pt x="453531" y="1309481"/>
                    </a:lnTo>
                    <a:lnTo>
                      <a:pt x="428060" y="1349721"/>
                    </a:lnTo>
                    <a:lnTo>
                      <a:pt x="403245" y="1390411"/>
                    </a:lnTo>
                    <a:lnTo>
                      <a:pt x="379094" y="1431544"/>
                    </a:lnTo>
                    <a:lnTo>
                      <a:pt x="355276" y="1473724"/>
                    </a:lnTo>
                    <a:lnTo>
                      <a:pt x="332156" y="1516344"/>
                    </a:lnTo>
                    <a:lnTo>
                      <a:pt x="309743" y="1559396"/>
                    </a:lnTo>
                    <a:lnTo>
                      <a:pt x="288045" y="1602871"/>
                    </a:lnTo>
                    <a:lnTo>
                      <a:pt x="267068" y="1646763"/>
                    </a:lnTo>
                    <a:lnTo>
                      <a:pt x="246822" y="1691063"/>
                    </a:lnTo>
                    <a:lnTo>
                      <a:pt x="227313" y="1735764"/>
                    </a:lnTo>
                    <a:lnTo>
                      <a:pt x="208549" y="1780859"/>
                    </a:lnTo>
                    <a:lnTo>
                      <a:pt x="190539" y="1826338"/>
                    </a:lnTo>
                    <a:lnTo>
                      <a:pt x="173290" y="1872195"/>
                    </a:lnTo>
                    <a:lnTo>
                      <a:pt x="156809" y="1918422"/>
                    </a:lnTo>
                    <a:lnTo>
                      <a:pt x="141104" y="1965012"/>
                    </a:lnTo>
                    <a:lnTo>
                      <a:pt x="126184" y="2011956"/>
                    </a:lnTo>
                    <a:lnTo>
                      <a:pt x="112055" y="2059246"/>
                    </a:lnTo>
                    <a:lnTo>
                      <a:pt x="98726" y="2106876"/>
                    </a:lnTo>
                    <a:lnTo>
                      <a:pt x="86204" y="2154836"/>
                    </a:lnTo>
                    <a:lnTo>
                      <a:pt x="74498" y="2203121"/>
                    </a:lnTo>
                    <a:lnTo>
                      <a:pt x="63614" y="2251721"/>
                    </a:lnTo>
                    <a:lnTo>
                      <a:pt x="53560" y="2300629"/>
                    </a:lnTo>
                    <a:lnTo>
                      <a:pt x="44345" y="2349838"/>
                    </a:lnTo>
                    <a:lnTo>
                      <a:pt x="35976" y="2399340"/>
                    </a:lnTo>
                    <a:lnTo>
                      <a:pt x="28460" y="2449126"/>
                    </a:lnTo>
                    <a:lnTo>
                      <a:pt x="21806" y="2499190"/>
                    </a:lnTo>
                    <a:lnTo>
                      <a:pt x="16022" y="2549523"/>
                    </a:lnTo>
                    <a:lnTo>
                      <a:pt x="11114" y="2600118"/>
                    </a:lnTo>
                    <a:lnTo>
                      <a:pt x="7091" y="2650967"/>
                    </a:lnTo>
                    <a:lnTo>
                      <a:pt x="3960" y="2702063"/>
                    </a:lnTo>
                    <a:lnTo>
                      <a:pt x="1729" y="2753397"/>
                    </a:lnTo>
                    <a:lnTo>
                      <a:pt x="407" y="2804962"/>
                    </a:lnTo>
                    <a:lnTo>
                      <a:pt x="0" y="2856750"/>
                    </a:lnTo>
                    <a:lnTo>
                      <a:pt x="491" y="2906811"/>
                    </a:lnTo>
                    <a:lnTo>
                      <a:pt x="1858" y="2956801"/>
                    </a:lnTo>
                    <a:lnTo>
                      <a:pt x="4099" y="3006710"/>
                    </a:lnTo>
                    <a:lnTo>
                      <a:pt x="7210" y="3056526"/>
                    </a:lnTo>
                    <a:lnTo>
                      <a:pt x="11188" y="3106238"/>
                    </a:lnTo>
                    <a:lnTo>
                      <a:pt x="16030" y="3155836"/>
                    </a:lnTo>
                    <a:lnTo>
                      <a:pt x="21734" y="3205308"/>
                    </a:lnTo>
                    <a:lnTo>
                      <a:pt x="28296" y="3254643"/>
                    </a:lnTo>
                    <a:lnTo>
                      <a:pt x="35714" y="3303831"/>
                    </a:lnTo>
                    <a:lnTo>
                      <a:pt x="43984" y="3352861"/>
                    </a:lnTo>
                    <a:lnTo>
                      <a:pt x="53104" y="3401720"/>
                    </a:lnTo>
                    <a:lnTo>
                      <a:pt x="63070" y="3450400"/>
                    </a:lnTo>
                    <a:lnTo>
                      <a:pt x="73880" y="3498887"/>
                    </a:lnTo>
                    <a:lnTo>
                      <a:pt x="85530" y="3547172"/>
                    </a:lnTo>
                    <a:lnTo>
                      <a:pt x="98018" y="3595244"/>
                    </a:lnTo>
                    <a:lnTo>
                      <a:pt x="111341" y="3643091"/>
                    </a:lnTo>
                    <a:lnTo>
                      <a:pt x="125495" y="3690703"/>
                    </a:lnTo>
                    <a:lnTo>
                      <a:pt x="140478" y="3738068"/>
                    </a:lnTo>
                    <a:lnTo>
                      <a:pt x="156287" y="3785176"/>
                    </a:lnTo>
                    <a:lnTo>
                      <a:pt x="172918" y="3832015"/>
                    </a:lnTo>
                    <a:lnTo>
                      <a:pt x="190369" y="3878575"/>
                    </a:lnTo>
                    <a:lnTo>
                      <a:pt x="208637" y="3924845"/>
                    </a:lnTo>
                    <a:lnTo>
                      <a:pt x="227719" y="3970813"/>
                    </a:lnTo>
                    <a:lnTo>
                      <a:pt x="247612" y="4016468"/>
                    </a:lnTo>
                    <a:lnTo>
                      <a:pt x="268313" y="4061801"/>
                    </a:lnTo>
                    <a:lnTo>
                      <a:pt x="289819" y="4106799"/>
                    </a:lnTo>
                    <a:lnTo>
                      <a:pt x="312126" y="4151451"/>
                    </a:lnTo>
                    <a:lnTo>
                      <a:pt x="335233" y="4195747"/>
                    </a:lnTo>
                    <a:lnTo>
                      <a:pt x="359136" y="4239676"/>
                    </a:lnTo>
                    <a:lnTo>
                      <a:pt x="383832" y="4283227"/>
                    </a:lnTo>
                    <a:lnTo>
                      <a:pt x="2853740" y="2853740"/>
                    </a:lnTo>
                    <a:lnTo>
                      <a:pt x="2850730" y="0"/>
                    </a:lnTo>
                    <a:close/>
                  </a:path>
                </a:pathLst>
              </a:custGeom>
              <a:solidFill>
                <a:srgbClr val="BBBDBF"/>
              </a:solidFill>
            </p:spPr>
            <p:txBody>
              <a:bodyPr wrap="square" lIns="0" tIns="0" rIns="0" bIns="0" rtlCol="0"/>
              <a:lstStyle/>
              <a:p>
                <a:pPr defTabSz="914400">
                  <a:defRPr/>
                </a:pPr>
                <a:endParaRPr sz="140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4" name="object 24">
                <a:extLst>
                  <a:ext uri="{FF2B5EF4-FFF2-40B4-BE49-F238E27FC236}">
                    <a16:creationId xmlns:a16="http://schemas.microsoft.com/office/drawing/2014/main" id="{A5F0D8F2-62AE-4F7B-AD6B-179416725D70}"/>
                  </a:ext>
                </a:extLst>
              </p:cNvPr>
              <p:cNvSpPr/>
              <p:nvPr/>
            </p:nvSpPr>
            <p:spPr>
              <a:xfrm>
                <a:off x="2228485" y="3190936"/>
                <a:ext cx="4745646" cy="2577506"/>
              </a:xfrm>
              <a:custGeom>
                <a:avLst/>
                <a:gdLst/>
                <a:ahLst/>
                <a:cxnLst/>
                <a:rect l="l" t="t" r="r" b="b"/>
                <a:pathLst>
                  <a:path w="4942840" h="2854325">
                    <a:moveTo>
                      <a:pt x="2469908" y="0"/>
                    </a:moveTo>
                    <a:lnTo>
                      <a:pt x="0" y="1429486"/>
                    </a:lnTo>
                    <a:lnTo>
                      <a:pt x="24465" y="1470963"/>
                    </a:lnTo>
                    <a:lnTo>
                      <a:pt x="49519" y="1511876"/>
                    </a:lnTo>
                    <a:lnTo>
                      <a:pt x="75153" y="1552223"/>
                    </a:lnTo>
                    <a:lnTo>
                      <a:pt x="101360" y="1592003"/>
                    </a:lnTo>
                    <a:lnTo>
                      <a:pt x="128129" y="1631212"/>
                    </a:lnTo>
                    <a:lnTo>
                      <a:pt x="155454" y="1669848"/>
                    </a:lnTo>
                    <a:lnTo>
                      <a:pt x="183325" y="1707910"/>
                    </a:lnTo>
                    <a:lnTo>
                      <a:pt x="211733" y="1745395"/>
                    </a:lnTo>
                    <a:lnTo>
                      <a:pt x="240671" y="1782300"/>
                    </a:lnTo>
                    <a:lnTo>
                      <a:pt x="270129" y="1818623"/>
                    </a:lnTo>
                    <a:lnTo>
                      <a:pt x="300100" y="1854363"/>
                    </a:lnTo>
                    <a:lnTo>
                      <a:pt x="330574" y="1889516"/>
                    </a:lnTo>
                    <a:lnTo>
                      <a:pt x="361543" y="1924081"/>
                    </a:lnTo>
                    <a:lnTo>
                      <a:pt x="392999" y="1958055"/>
                    </a:lnTo>
                    <a:lnTo>
                      <a:pt x="424933" y="1991436"/>
                    </a:lnTo>
                    <a:lnTo>
                      <a:pt x="457337" y="2024222"/>
                    </a:lnTo>
                    <a:lnTo>
                      <a:pt x="490201" y="2056410"/>
                    </a:lnTo>
                    <a:lnTo>
                      <a:pt x="523518" y="2087999"/>
                    </a:lnTo>
                    <a:lnTo>
                      <a:pt x="557279" y="2118985"/>
                    </a:lnTo>
                    <a:lnTo>
                      <a:pt x="591475" y="2149366"/>
                    </a:lnTo>
                    <a:lnTo>
                      <a:pt x="626098" y="2179141"/>
                    </a:lnTo>
                    <a:lnTo>
                      <a:pt x="661139" y="2208307"/>
                    </a:lnTo>
                    <a:lnTo>
                      <a:pt x="696590" y="2236862"/>
                    </a:lnTo>
                    <a:lnTo>
                      <a:pt x="732443" y="2264803"/>
                    </a:lnTo>
                    <a:lnTo>
                      <a:pt x="768688" y="2292129"/>
                    </a:lnTo>
                    <a:lnTo>
                      <a:pt x="805317" y="2318836"/>
                    </a:lnTo>
                    <a:lnTo>
                      <a:pt x="842322" y="2344923"/>
                    </a:lnTo>
                    <a:lnTo>
                      <a:pt x="879695" y="2370387"/>
                    </a:lnTo>
                    <a:lnTo>
                      <a:pt x="917425" y="2395226"/>
                    </a:lnTo>
                    <a:lnTo>
                      <a:pt x="955506" y="2419439"/>
                    </a:lnTo>
                    <a:lnTo>
                      <a:pt x="993929" y="2443021"/>
                    </a:lnTo>
                    <a:lnTo>
                      <a:pt x="1032684" y="2465972"/>
                    </a:lnTo>
                    <a:lnTo>
                      <a:pt x="1071764" y="2488289"/>
                    </a:lnTo>
                    <a:lnTo>
                      <a:pt x="1111160" y="2509970"/>
                    </a:lnTo>
                    <a:lnTo>
                      <a:pt x="1150864" y="2531012"/>
                    </a:lnTo>
                    <a:lnTo>
                      <a:pt x="1190866" y="2551413"/>
                    </a:lnTo>
                    <a:lnTo>
                      <a:pt x="1231159" y="2571172"/>
                    </a:lnTo>
                    <a:lnTo>
                      <a:pt x="1271733" y="2590284"/>
                    </a:lnTo>
                    <a:lnTo>
                      <a:pt x="1312581" y="2608749"/>
                    </a:lnTo>
                    <a:lnTo>
                      <a:pt x="1353693" y="2626565"/>
                    </a:lnTo>
                    <a:lnTo>
                      <a:pt x="1395062" y="2643727"/>
                    </a:lnTo>
                    <a:lnTo>
                      <a:pt x="1436679" y="2660236"/>
                    </a:lnTo>
                    <a:lnTo>
                      <a:pt x="1478535" y="2676087"/>
                    </a:lnTo>
                    <a:lnTo>
                      <a:pt x="1520621" y="2691280"/>
                    </a:lnTo>
                    <a:lnTo>
                      <a:pt x="1562930" y="2705811"/>
                    </a:lnTo>
                    <a:lnTo>
                      <a:pt x="1605452" y="2719679"/>
                    </a:lnTo>
                    <a:lnTo>
                      <a:pt x="1648179" y="2732881"/>
                    </a:lnTo>
                    <a:lnTo>
                      <a:pt x="1691103" y="2745414"/>
                    </a:lnTo>
                    <a:lnTo>
                      <a:pt x="1734215" y="2757277"/>
                    </a:lnTo>
                    <a:lnTo>
                      <a:pt x="1777506" y="2768468"/>
                    </a:lnTo>
                    <a:lnTo>
                      <a:pt x="1820968" y="2778983"/>
                    </a:lnTo>
                    <a:lnTo>
                      <a:pt x="1864593" y="2788822"/>
                    </a:lnTo>
                    <a:lnTo>
                      <a:pt x="1908371" y="2797980"/>
                    </a:lnTo>
                    <a:lnTo>
                      <a:pt x="1952295" y="2806457"/>
                    </a:lnTo>
                    <a:lnTo>
                      <a:pt x="1996356" y="2814250"/>
                    </a:lnTo>
                    <a:lnTo>
                      <a:pt x="2040545" y="2821356"/>
                    </a:lnTo>
                    <a:lnTo>
                      <a:pt x="2084854" y="2827774"/>
                    </a:lnTo>
                    <a:lnTo>
                      <a:pt x="2129274" y="2833501"/>
                    </a:lnTo>
                    <a:lnTo>
                      <a:pt x="2173797" y="2838535"/>
                    </a:lnTo>
                    <a:lnTo>
                      <a:pt x="2218414" y="2842873"/>
                    </a:lnTo>
                    <a:lnTo>
                      <a:pt x="2263116" y="2846513"/>
                    </a:lnTo>
                    <a:lnTo>
                      <a:pt x="2307896" y="2849454"/>
                    </a:lnTo>
                    <a:lnTo>
                      <a:pt x="2352744" y="2851692"/>
                    </a:lnTo>
                    <a:lnTo>
                      <a:pt x="2397653" y="2853225"/>
                    </a:lnTo>
                    <a:lnTo>
                      <a:pt x="2442613" y="2854052"/>
                    </a:lnTo>
                    <a:lnTo>
                      <a:pt x="2487616" y="2854170"/>
                    </a:lnTo>
                    <a:lnTo>
                      <a:pt x="2532653" y="2853576"/>
                    </a:lnTo>
                    <a:lnTo>
                      <a:pt x="2577716" y="2852268"/>
                    </a:lnTo>
                    <a:lnTo>
                      <a:pt x="2622797" y="2850245"/>
                    </a:lnTo>
                    <a:lnTo>
                      <a:pt x="2667887" y="2847503"/>
                    </a:lnTo>
                    <a:lnTo>
                      <a:pt x="2712977" y="2844041"/>
                    </a:lnTo>
                    <a:lnTo>
                      <a:pt x="2758059" y="2839856"/>
                    </a:lnTo>
                    <a:lnTo>
                      <a:pt x="2803124" y="2834946"/>
                    </a:lnTo>
                    <a:lnTo>
                      <a:pt x="2848164" y="2829309"/>
                    </a:lnTo>
                    <a:lnTo>
                      <a:pt x="2893170" y="2822942"/>
                    </a:lnTo>
                    <a:lnTo>
                      <a:pt x="2938133" y="2815843"/>
                    </a:lnTo>
                    <a:lnTo>
                      <a:pt x="2983046" y="2808010"/>
                    </a:lnTo>
                    <a:lnTo>
                      <a:pt x="3027900" y="2799441"/>
                    </a:lnTo>
                    <a:lnTo>
                      <a:pt x="3072686" y="2790132"/>
                    </a:lnTo>
                    <a:lnTo>
                      <a:pt x="3117395" y="2780083"/>
                    </a:lnTo>
                    <a:lnTo>
                      <a:pt x="3162019" y="2769291"/>
                    </a:lnTo>
                    <a:lnTo>
                      <a:pt x="3206550" y="2757753"/>
                    </a:lnTo>
                    <a:lnTo>
                      <a:pt x="3250979" y="2745467"/>
                    </a:lnTo>
                    <a:lnTo>
                      <a:pt x="3295297" y="2732431"/>
                    </a:lnTo>
                    <a:lnTo>
                      <a:pt x="3339496" y="2718643"/>
                    </a:lnTo>
                    <a:lnTo>
                      <a:pt x="3383568" y="2704100"/>
                    </a:lnTo>
                    <a:lnTo>
                      <a:pt x="3427503" y="2688801"/>
                    </a:lnTo>
                    <a:lnTo>
                      <a:pt x="3471294" y="2672742"/>
                    </a:lnTo>
                    <a:lnTo>
                      <a:pt x="3514932" y="2655921"/>
                    </a:lnTo>
                    <a:lnTo>
                      <a:pt x="3558408" y="2638337"/>
                    </a:lnTo>
                    <a:lnTo>
                      <a:pt x="3601713" y="2619987"/>
                    </a:lnTo>
                    <a:lnTo>
                      <a:pt x="3644840" y="2600868"/>
                    </a:lnTo>
                    <a:lnTo>
                      <a:pt x="3687780" y="2580979"/>
                    </a:lnTo>
                    <a:lnTo>
                      <a:pt x="3730524" y="2560317"/>
                    </a:lnTo>
                    <a:lnTo>
                      <a:pt x="3773063" y="2538880"/>
                    </a:lnTo>
                    <a:lnTo>
                      <a:pt x="3815389" y="2516666"/>
                    </a:lnTo>
                    <a:lnTo>
                      <a:pt x="3857494" y="2493672"/>
                    </a:lnTo>
                    <a:lnTo>
                      <a:pt x="3899369" y="2469896"/>
                    </a:lnTo>
                    <a:lnTo>
                      <a:pt x="3942480" y="2444440"/>
                    </a:lnTo>
                    <a:lnTo>
                      <a:pt x="3985091" y="2418260"/>
                    </a:lnTo>
                    <a:lnTo>
                      <a:pt x="4027195" y="2391366"/>
                    </a:lnTo>
                    <a:lnTo>
                      <a:pt x="4068784" y="2363764"/>
                    </a:lnTo>
                    <a:lnTo>
                      <a:pt x="4109848" y="2335463"/>
                    </a:lnTo>
                    <a:lnTo>
                      <a:pt x="4150382" y="2306470"/>
                    </a:lnTo>
                    <a:lnTo>
                      <a:pt x="4190375" y="2276795"/>
                    </a:lnTo>
                    <a:lnTo>
                      <a:pt x="4229821" y="2246444"/>
                    </a:lnTo>
                    <a:lnTo>
                      <a:pt x="4268712" y="2215426"/>
                    </a:lnTo>
                    <a:lnTo>
                      <a:pt x="4307038" y="2183750"/>
                    </a:lnTo>
                    <a:lnTo>
                      <a:pt x="4344793" y="2151423"/>
                    </a:lnTo>
                    <a:lnTo>
                      <a:pt x="4381969" y="2118452"/>
                    </a:lnTo>
                    <a:lnTo>
                      <a:pt x="4418556" y="2084847"/>
                    </a:lnTo>
                    <a:lnTo>
                      <a:pt x="4454548" y="2050616"/>
                    </a:lnTo>
                    <a:lnTo>
                      <a:pt x="4489935" y="2015766"/>
                    </a:lnTo>
                    <a:lnTo>
                      <a:pt x="4524711" y="1980305"/>
                    </a:lnTo>
                    <a:lnTo>
                      <a:pt x="4558867" y="1944242"/>
                    </a:lnTo>
                    <a:lnTo>
                      <a:pt x="4592395" y="1907584"/>
                    </a:lnTo>
                    <a:lnTo>
                      <a:pt x="4625287" y="1870340"/>
                    </a:lnTo>
                    <a:lnTo>
                      <a:pt x="4657535" y="1832518"/>
                    </a:lnTo>
                    <a:lnTo>
                      <a:pt x="4689131" y="1794126"/>
                    </a:lnTo>
                    <a:lnTo>
                      <a:pt x="4720067" y="1755171"/>
                    </a:lnTo>
                    <a:lnTo>
                      <a:pt x="4750334" y="1715663"/>
                    </a:lnTo>
                    <a:lnTo>
                      <a:pt x="4779926" y="1675608"/>
                    </a:lnTo>
                    <a:lnTo>
                      <a:pt x="4808833" y="1635016"/>
                    </a:lnTo>
                    <a:lnTo>
                      <a:pt x="4837049" y="1593893"/>
                    </a:lnTo>
                    <a:lnTo>
                      <a:pt x="4864564" y="1552249"/>
                    </a:lnTo>
                    <a:lnTo>
                      <a:pt x="4891370" y="1510091"/>
                    </a:lnTo>
                    <a:lnTo>
                      <a:pt x="4917461" y="1467428"/>
                    </a:lnTo>
                    <a:lnTo>
                      <a:pt x="4942827" y="1424266"/>
                    </a:lnTo>
                    <a:lnTo>
                      <a:pt x="2469908" y="0"/>
                    </a:lnTo>
                    <a:close/>
                  </a:path>
                </a:pathLst>
              </a:custGeom>
              <a:solidFill>
                <a:srgbClr val="FFCB1F"/>
              </a:solidFill>
            </p:spPr>
            <p:txBody>
              <a:bodyPr wrap="square" lIns="0" tIns="0" rIns="0" bIns="0" rtlCol="0"/>
              <a:lstStyle/>
              <a:p>
                <a:pPr defTabSz="914400">
                  <a:defRPr/>
                </a:pPr>
                <a:endParaRPr sz="1400" kern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66" name="object 26">
                <a:extLst>
                  <a:ext uri="{FF2B5EF4-FFF2-40B4-BE49-F238E27FC236}">
                    <a16:creationId xmlns:a16="http://schemas.microsoft.com/office/drawing/2014/main" id="{16D4A07E-E802-4FCC-81E8-7878405C044D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228487" y="3571485"/>
                <a:ext cx="1672291" cy="1161202"/>
              </a:xfrm>
              <a:prstGeom prst="rect">
                <a:avLst/>
              </a:prstGeom>
            </p:spPr>
          </p:pic>
          <p:sp>
            <p:nvSpPr>
              <p:cNvPr id="67" name="object 27">
                <a:extLst>
                  <a:ext uri="{FF2B5EF4-FFF2-40B4-BE49-F238E27FC236}">
                    <a16:creationId xmlns:a16="http://schemas.microsoft.com/office/drawing/2014/main" id="{103A28FB-5A49-4956-BB80-408710AA00F2}"/>
                  </a:ext>
                </a:extLst>
              </p:cNvPr>
              <p:cNvSpPr/>
              <p:nvPr/>
            </p:nvSpPr>
            <p:spPr>
              <a:xfrm>
                <a:off x="2246901" y="3691240"/>
                <a:ext cx="1385163" cy="787874"/>
              </a:xfrm>
              <a:custGeom>
                <a:avLst/>
                <a:gdLst/>
                <a:ahLst/>
                <a:cxnLst/>
                <a:rect l="l" t="t" r="r" b="b"/>
                <a:pathLst>
                  <a:path w="1442720" h="872490">
                    <a:moveTo>
                      <a:pt x="1393202" y="0"/>
                    </a:moveTo>
                    <a:lnTo>
                      <a:pt x="1337805" y="4751"/>
                    </a:lnTo>
                    <a:lnTo>
                      <a:pt x="1264772" y="22270"/>
                    </a:lnTo>
                    <a:lnTo>
                      <a:pt x="1222340" y="35561"/>
                    </a:lnTo>
                    <a:lnTo>
                      <a:pt x="1176336" y="51735"/>
                    </a:lnTo>
                    <a:lnTo>
                      <a:pt x="1127039" y="70689"/>
                    </a:lnTo>
                    <a:lnTo>
                      <a:pt x="1074729" y="92320"/>
                    </a:lnTo>
                    <a:lnTo>
                      <a:pt x="1019684" y="116526"/>
                    </a:lnTo>
                    <a:lnTo>
                      <a:pt x="962185" y="143204"/>
                    </a:lnTo>
                    <a:lnTo>
                      <a:pt x="902509" y="172250"/>
                    </a:lnTo>
                    <a:lnTo>
                      <a:pt x="840936" y="203563"/>
                    </a:lnTo>
                    <a:lnTo>
                      <a:pt x="777746" y="237038"/>
                    </a:lnTo>
                    <a:lnTo>
                      <a:pt x="713217" y="272573"/>
                    </a:lnTo>
                    <a:lnTo>
                      <a:pt x="647628" y="310065"/>
                    </a:lnTo>
                    <a:lnTo>
                      <a:pt x="582640" y="348588"/>
                    </a:lnTo>
                    <a:lnTo>
                      <a:pt x="519877" y="387157"/>
                    </a:lnTo>
                    <a:lnTo>
                      <a:pt x="459565" y="425578"/>
                    </a:lnTo>
                    <a:lnTo>
                      <a:pt x="401934" y="463661"/>
                    </a:lnTo>
                    <a:lnTo>
                      <a:pt x="347209" y="501213"/>
                    </a:lnTo>
                    <a:lnTo>
                      <a:pt x="295619" y="538042"/>
                    </a:lnTo>
                    <a:lnTo>
                      <a:pt x="247390" y="573957"/>
                    </a:lnTo>
                    <a:lnTo>
                      <a:pt x="202750" y="608765"/>
                    </a:lnTo>
                    <a:lnTo>
                      <a:pt x="161927" y="642275"/>
                    </a:lnTo>
                    <a:lnTo>
                      <a:pt x="125146" y="674295"/>
                    </a:lnTo>
                    <a:lnTo>
                      <a:pt x="92637" y="704632"/>
                    </a:lnTo>
                    <a:lnTo>
                      <a:pt x="64626" y="733095"/>
                    </a:lnTo>
                    <a:lnTo>
                      <a:pt x="23008" y="783630"/>
                    </a:lnTo>
                    <a:lnTo>
                      <a:pt x="2110" y="824365"/>
                    </a:lnTo>
                    <a:lnTo>
                      <a:pt x="0" y="840578"/>
                    </a:lnTo>
                    <a:lnTo>
                      <a:pt x="3751" y="853765"/>
                    </a:lnTo>
                    <a:lnTo>
                      <a:pt x="13366" y="863537"/>
                    </a:lnTo>
                    <a:lnTo>
                      <a:pt x="28506" y="869706"/>
                    </a:lnTo>
                    <a:lnTo>
                      <a:pt x="48892" y="872374"/>
                    </a:lnTo>
                    <a:lnTo>
                      <a:pt x="74247" y="871645"/>
                    </a:lnTo>
                    <a:lnTo>
                      <a:pt x="138740" y="860406"/>
                    </a:lnTo>
                    <a:lnTo>
                      <a:pt x="177322" y="850101"/>
                    </a:lnTo>
                    <a:lnTo>
                      <a:pt x="219754" y="836811"/>
                    </a:lnTo>
                    <a:lnTo>
                      <a:pt x="265759" y="820637"/>
                    </a:lnTo>
                    <a:lnTo>
                      <a:pt x="315055" y="801683"/>
                    </a:lnTo>
                    <a:lnTo>
                      <a:pt x="367365" y="780051"/>
                    </a:lnTo>
                    <a:lnTo>
                      <a:pt x="422410" y="755845"/>
                    </a:lnTo>
                    <a:lnTo>
                      <a:pt x="479910" y="729167"/>
                    </a:lnTo>
                    <a:lnTo>
                      <a:pt x="539585" y="700120"/>
                    </a:lnTo>
                    <a:lnTo>
                      <a:pt x="601158" y="668807"/>
                    </a:lnTo>
                    <a:lnTo>
                      <a:pt x="664348" y="635331"/>
                    </a:lnTo>
                    <a:lnTo>
                      <a:pt x="728877" y="599794"/>
                    </a:lnTo>
                    <a:lnTo>
                      <a:pt x="794466" y="562300"/>
                    </a:lnTo>
                    <a:lnTo>
                      <a:pt x="859454" y="523777"/>
                    </a:lnTo>
                    <a:lnTo>
                      <a:pt x="922218" y="485209"/>
                    </a:lnTo>
                    <a:lnTo>
                      <a:pt x="982529" y="446787"/>
                    </a:lnTo>
                    <a:lnTo>
                      <a:pt x="1040161" y="408705"/>
                    </a:lnTo>
                    <a:lnTo>
                      <a:pt x="1094885" y="371153"/>
                    </a:lnTo>
                    <a:lnTo>
                      <a:pt x="1146476" y="334324"/>
                    </a:lnTo>
                    <a:lnTo>
                      <a:pt x="1194704" y="298409"/>
                    </a:lnTo>
                    <a:lnTo>
                      <a:pt x="1239344" y="263601"/>
                    </a:lnTo>
                    <a:lnTo>
                      <a:pt x="1280168" y="230092"/>
                    </a:lnTo>
                    <a:lnTo>
                      <a:pt x="1316948" y="198073"/>
                    </a:lnTo>
                    <a:lnTo>
                      <a:pt x="1349457" y="167736"/>
                    </a:lnTo>
                    <a:lnTo>
                      <a:pt x="1377468" y="139274"/>
                    </a:lnTo>
                    <a:lnTo>
                      <a:pt x="1419087" y="88741"/>
                    </a:lnTo>
                    <a:lnTo>
                      <a:pt x="1439984" y="48009"/>
                    </a:lnTo>
                    <a:lnTo>
                      <a:pt x="1442095" y="31798"/>
                    </a:lnTo>
                    <a:lnTo>
                      <a:pt x="1438343" y="18613"/>
                    </a:lnTo>
                    <a:lnTo>
                      <a:pt x="1428729" y="8839"/>
                    </a:lnTo>
                    <a:lnTo>
                      <a:pt x="1413589" y="2669"/>
                    </a:lnTo>
                    <a:lnTo>
                      <a:pt x="139320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defTabSz="914400">
                  <a:defRPr/>
                </a:pPr>
                <a:endParaRPr sz="140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object 28">
                <a:extLst>
                  <a:ext uri="{FF2B5EF4-FFF2-40B4-BE49-F238E27FC236}">
                    <a16:creationId xmlns:a16="http://schemas.microsoft.com/office/drawing/2014/main" id="{E0168325-7F95-4129-AF57-AC85FCA52CE5}"/>
                  </a:ext>
                </a:extLst>
              </p:cNvPr>
              <p:cNvSpPr/>
              <p:nvPr/>
            </p:nvSpPr>
            <p:spPr>
              <a:xfrm>
                <a:off x="1788761" y="3358753"/>
                <a:ext cx="2300882" cy="1453037"/>
              </a:xfrm>
              <a:custGeom>
                <a:avLst/>
                <a:gdLst/>
                <a:ahLst/>
                <a:cxnLst/>
                <a:rect l="l" t="t" r="r" b="b"/>
                <a:pathLst>
                  <a:path w="2396490" h="1609090">
                    <a:moveTo>
                      <a:pt x="2208314" y="0"/>
                    </a:moveTo>
                    <a:lnTo>
                      <a:pt x="0" y="1285582"/>
                    </a:lnTo>
                    <a:lnTo>
                      <a:pt x="188137" y="1608759"/>
                    </a:lnTo>
                    <a:lnTo>
                      <a:pt x="2396451" y="323176"/>
                    </a:lnTo>
                    <a:lnTo>
                      <a:pt x="2208314" y="0"/>
                    </a:lnTo>
                    <a:close/>
                  </a:path>
                </a:pathLst>
              </a:custGeom>
              <a:solidFill>
                <a:srgbClr val="E6E8EB"/>
              </a:solidFill>
            </p:spPr>
            <p:txBody>
              <a:bodyPr wrap="square" lIns="0" tIns="0" rIns="0" bIns="0" rtlCol="0"/>
              <a:lstStyle/>
              <a:p>
                <a:pPr defTabSz="914400">
                  <a:defRPr/>
                </a:pPr>
                <a:endParaRPr sz="1400" kern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70" name="object 30">
                <a:extLst>
                  <a:ext uri="{FF2B5EF4-FFF2-40B4-BE49-F238E27FC236}">
                    <a16:creationId xmlns:a16="http://schemas.microsoft.com/office/drawing/2014/main" id="{66E48773-1E4F-4B64-8350-4DDF08DB63AD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254068" y="3630651"/>
                <a:ext cx="1720052" cy="1174321"/>
              </a:xfrm>
              <a:prstGeom prst="rect">
                <a:avLst/>
              </a:prstGeom>
            </p:spPr>
          </p:pic>
          <p:sp>
            <p:nvSpPr>
              <p:cNvPr id="71" name="object 31">
                <a:extLst>
                  <a:ext uri="{FF2B5EF4-FFF2-40B4-BE49-F238E27FC236}">
                    <a16:creationId xmlns:a16="http://schemas.microsoft.com/office/drawing/2014/main" id="{7FF78FB7-21AD-47A7-9E75-9C7BB076E183}"/>
                  </a:ext>
                </a:extLst>
              </p:cNvPr>
              <p:cNvSpPr/>
              <p:nvPr/>
            </p:nvSpPr>
            <p:spPr>
              <a:xfrm>
                <a:off x="5522795" y="3690617"/>
                <a:ext cx="1392479" cy="775832"/>
              </a:xfrm>
              <a:custGeom>
                <a:avLst/>
                <a:gdLst/>
                <a:ahLst/>
                <a:cxnLst/>
                <a:rect l="l" t="t" r="r" b="b"/>
                <a:pathLst>
                  <a:path w="1450340" h="859154">
                    <a:moveTo>
                      <a:pt x="48572" y="0"/>
                    </a:moveTo>
                    <a:lnTo>
                      <a:pt x="28213" y="2871"/>
                    </a:lnTo>
                    <a:lnTo>
                      <a:pt x="13135" y="9191"/>
                    </a:lnTo>
                    <a:lnTo>
                      <a:pt x="3619" y="19059"/>
                    </a:lnTo>
                    <a:lnTo>
                      <a:pt x="0" y="32283"/>
                    </a:lnTo>
                    <a:lnTo>
                      <a:pt x="2272" y="48475"/>
                    </a:lnTo>
                    <a:lnTo>
                      <a:pt x="23575" y="89001"/>
                    </a:lnTo>
                    <a:lnTo>
                      <a:pt x="65695" y="139121"/>
                    </a:lnTo>
                    <a:lnTo>
                      <a:pt x="93989" y="167304"/>
                    </a:lnTo>
                    <a:lnTo>
                      <a:pt x="126799" y="197316"/>
                    </a:lnTo>
                    <a:lnTo>
                      <a:pt x="163896" y="228967"/>
                    </a:lnTo>
                    <a:lnTo>
                      <a:pt x="205052" y="262069"/>
                    </a:lnTo>
                    <a:lnTo>
                      <a:pt x="250036" y="296431"/>
                    </a:lnTo>
                    <a:lnTo>
                      <a:pt x="298620" y="331863"/>
                    </a:lnTo>
                    <a:lnTo>
                      <a:pt x="350575" y="368177"/>
                    </a:lnTo>
                    <a:lnTo>
                      <a:pt x="405671" y="405181"/>
                    </a:lnTo>
                    <a:lnTo>
                      <a:pt x="463678" y="442688"/>
                    </a:lnTo>
                    <a:lnTo>
                      <a:pt x="524369" y="480506"/>
                    </a:lnTo>
                    <a:lnTo>
                      <a:pt x="587513" y="518446"/>
                    </a:lnTo>
                    <a:lnTo>
                      <a:pt x="652881" y="556319"/>
                    </a:lnTo>
                    <a:lnTo>
                      <a:pt x="718839" y="593156"/>
                    </a:lnTo>
                    <a:lnTo>
                      <a:pt x="783719" y="628046"/>
                    </a:lnTo>
                    <a:lnTo>
                      <a:pt x="847240" y="660889"/>
                    </a:lnTo>
                    <a:lnTo>
                      <a:pt x="909121" y="691586"/>
                    </a:lnTo>
                    <a:lnTo>
                      <a:pt x="969084" y="720037"/>
                    </a:lnTo>
                    <a:lnTo>
                      <a:pt x="1026847" y="746140"/>
                    </a:lnTo>
                    <a:lnTo>
                      <a:pt x="1082130" y="769797"/>
                    </a:lnTo>
                    <a:lnTo>
                      <a:pt x="1134654" y="790906"/>
                    </a:lnTo>
                    <a:lnTo>
                      <a:pt x="1184138" y="809369"/>
                    </a:lnTo>
                    <a:lnTo>
                      <a:pt x="1230302" y="825084"/>
                    </a:lnTo>
                    <a:lnTo>
                      <a:pt x="1272865" y="837951"/>
                    </a:lnTo>
                    <a:lnTo>
                      <a:pt x="1311548" y="847871"/>
                    </a:lnTo>
                    <a:lnTo>
                      <a:pt x="1376152" y="858468"/>
                    </a:lnTo>
                    <a:lnTo>
                      <a:pt x="1401513" y="858944"/>
                    </a:lnTo>
                    <a:lnTo>
                      <a:pt x="1421872" y="856073"/>
                    </a:lnTo>
                    <a:lnTo>
                      <a:pt x="1436950" y="849753"/>
                    </a:lnTo>
                    <a:lnTo>
                      <a:pt x="1446466" y="839885"/>
                    </a:lnTo>
                    <a:lnTo>
                      <a:pt x="1450086" y="826663"/>
                    </a:lnTo>
                    <a:lnTo>
                      <a:pt x="1447814" y="810473"/>
                    </a:lnTo>
                    <a:lnTo>
                      <a:pt x="1426510" y="769949"/>
                    </a:lnTo>
                    <a:lnTo>
                      <a:pt x="1384390" y="719832"/>
                    </a:lnTo>
                    <a:lnTo>
                      <a:pt x="1356097" y="691650"/>
                    </a:lnTo>
                    <a:lnTo>
                      <a:pt x="1323286" y="661639"/>
                    </a:lnTo>
                    <a:lnTo>
                      <a:pt x="1286189" y="629987"/>
                    </a:lnTo>
                    <a:lnTo>
                      <a:pt x="1245034" y="596886"/>
                    </a:lnTo>
                    <a:lnTo>
                      <a:pt x="1200049" y="562525"/>
                    </a:lnTo>
                    <a:lnTo>
                      <a:pt x="1151465" y="527093"/>
                    </a:lnTo>
                    <a:lnTo>
                      <a:pt x="1099510" y="490779"/>
                    </a:lnTo>
                    <a:lnTo>
                      <a:pt x="1044415" y="453775"/>
                    </a:lnTo>
                    <a:lnTo>
                      <a:pt x="986407" y="416269"/>
                    </a:lnTo>
                    <a:lnTo>
                      <a:pt x="925716" y="378450"/>
                    </a:lnTo>
                    <a:lnTo>
                      <a:pt x="862572" y="340510"/>
                    </a:lnTo>
                    <a:lnTo>
                      <a:pt x="797204" y="302637"/>
                    </a:lnTo>
                    <a:lnTo>
                      <a:pt x="731244" y="265799"/>
                    </a:lnTo>
                    <a:lnTo>
                      <a:pt x="666363" y="230907"/>
                    </a:lnTo>
                    <a:lnTo>
                      <a:pt x="602841" y="198062"/>
                    </a:lnTo>
                    <a:lnTo>
                      <a:pt x="540959" y="167363"/>
                    </a:lnTo>
                    <a:lnTo>
                      <a:pt x="480996" y="138912"/>
                    </a:lnTo>
                    <a:lnTo>
                      <a:pt x="423233" y="112807"/>
                    </a:lnTo>
                    <a:lnTo>
                      <a:pt x="367949" y="89150"/>
                    </a:lnTo>
                    <a:lnTo>
                      <a:pt x="315426" y="68040"/>
                    </a:lnTo>
                    <a:lnTo>
                      <a:pt x="265942" y="49577"/>
                    </a:lnTo>
                    <a:lnTo>
                      <a:pt x="219779" y="33861"/>
                    </a:lnTo>
                    <a:lnTo>
                      <a:pt x="177216" y="20993"/>
                    </a:lnTo>
                    <a:lnTo>
                      <a:pt x="138534" y="11073"/>
                    </a:lnTo>
                    <a:lnTo>
                      <a:pt x="73932" y="476"/>
                    </a:lnTo>
                    <a:lnTo>
                      <a:pt x="4857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defTabSz="914400">
                  <a:defRPr/>
                </a:pPr>
                <a:endParaRPr sz="140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object 32">
                <a:extLst>
                  <a:ext uri="{FF2B5EF4-FFF2-40B4-BE49-F238E27FC236}">
                    <a16:creationId xmlns:a16="http://schemas.microsoft.com/office/drawing/2014/main" id="{A9A4E642-40A6-43C3-9F2A-D174141CE181}"/>
                  </a:ext>
                </a:extLst>
              </p:cNvPr>
              <p:cNvSpPr/>
              <p:nvPr/>
            </p:nvSpPr>
            <p:spPr>
              <a:xfrm>
                <a:off x="5063940" y="3361191"/>
                <a:ext cx="2310027" cy="1434688"/>
              </a:xfrm>
              <a:custGeom>
                <a:avLst/>
                <a:gdLst/>
                <a:ahLst/>
                <a:cxnLst/>
                <a:rect l="l" t="t" r="r" b="b"/>
                <a:pathLst>
                  <a:path w="2406015" h="1588770">
                    <a:moveTo>
                      <a:pt x="184912" y="0"/>
                    </a:moveTo>
                    <a:lnTo>
                      <a:pt x="0" y="325043"/>
                    </a:lnTo>
                    <a:lnTo>
                      <a:pt x="2221014" y="1588554"/>
                    </a:lnTo>
                    <a:lnTo>
                      <a:pt x="2405926" y="1263523"/>
                    </a:lnTo>
                    <a:lnTo>
                      <a:pt x="184912" y="0"/>
                    </a:lnTo>
                    <a:close/>
                  </a:path>
                </a:pathLst>
              </a:custGeom>
              <a:solidFill>
                <a:srgbClr val="E6E8EB"/>
              </a:solidFill>
            </p:spPr>
            <p:txBody>
              <a:bodyPr wrap="square" lIns="0" tIns="0" rIns="0" bIns="0" rtlCol="0"/>
              <a:lstStyle/>
              <a:p>
                <a:pPr defTabSz="914400">
                  <a:defRPr/>
                </a:pPr>
                <a:endParaRPr sz="1400" kern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73" name="object 33">
                <a:extLst>
                  <a:ext uri="{FF2B5EF4-FFF2-40B4-BE49-F238E27FC236}">
                    <a16:creationId xmlns:a16="http://schemas.microsoft.com/office/drawing/2014/main" id="{9C1D9355-0446-43A6-89E4-767FBB144366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183505" y="613953"/>
                <a:ext cx="819757" cy="1818796"/>
              </a:xfrm>
              <a:prstGeom prst="rect">
                <a:avLst/>
              </a:prstGeom>
            </p:spPr>
          </p:pic>
          <p:sp>
            <p:nvSpPr>
              <p:cNvPr id="74" name="object 34">
                <a:extLst>
                  <a:ext uri="{FF2B5EF4-FFF2-40B4-BE49-F238E27FC236}">
                    <a16:creationId xmlns:a16="http://schemas.microsoft.com/office/drawing/2014/main" id="{C3C918B2-66BC-4618-9FA6-323754D0C472}"/>
                  </a:ext>
                </a:extLst>
              </p:cNvPr>
              <p:cNvSpPr/>
              <p:nvPr/>
            </p:nvSpPr>
            <p:spPr>
              <a:xfrm>
                <a:off x="4452220" y="679002"/>
                <a:ext cx="281666" cy="1498909"/>
              </a:xfrm>
              <a:custGeom>
                <a:avLst/>
                <a:gdLst/>
                <a:ahLst/>
                <a:cxnLst/>
                <a:rect l="l" t="t" r="r" b="b"/>
                <a:pathLst>
                  <a:path w="293370" h="1659890">
                    <a:moveTo>
                      <a:pt x="134578" y="0"/>
                    </a:moveTo>
                    <a:lnTo>
                      <a:pt x="96208" y="30195"/>
                    </a:lnTo>
                    <a:lnTo>
                      <a:pt x="73162" y="80793"/>
                    </a:lnTo>
                    <a:lnTo>
                      <a:pt x="52586" y="153024"/>
                    </a:lnTo>
                    <a:lnTo>
                      <a:pt x="43342" y="196517"/>
                    </a:lnTo>
                    <a:lnTo>
                      <a:pt x="34858" y="244538"/>
                    </a:lnTo>
                    <a:lnTo>
                      <a:pt x="27180" y="296792"/>
                    </a:lnTo>
                    <a:lnTo>
                      <a:pt x="20357" y="352985"/>
                    </a:lnTo>
                    <a:lnTo>
                      <a:pt x="14434" y="412825"/>
                    </a:lnTo>
                    <a:lnTo>
                      <a:pt x="9461" y="476016"/>
                    </a:lnTo>
                    <a:lnTo>
                      <a:pt x="5483" y="542266"/>
                    </a:lnTo>
                    <a:lnTo>
                      <a:pt x="2549" y="611281"/>
                    </a:lnTo>
                    <a:lnTo>
                      <a:pt x="705" y="682767"/>
                    </a:lnTo>
                    <a:lnTo>
                      <a:pt x="0" y="756430"/>
                    </a:lnTo>
                    <a:lnTo>
                      <a:pt x="479" y="831977"/>
                    </a:lnTo>
                    <a:lnTo>
                      <a:pt x="2151" y="907506"/>
                    </a:lnTo>
                    <a:lnTo>
                      <a:pt x="4954" y="981119"/>
                    </a:lnTo>
                    <a:lnTo>
                      <a:pt x="8833" y="1052524"/>
                    </a:lnTo>
                    <a:lnTo>
                      <a:pt x="13731" y="1121428"/>
                    </a:lnTo>
                    <a:lnTo>
                      <a:pt x="19594" y="1187538"/>
                    </a:lnTo>
                    <a:lnTo>
                      <a:pt x="26364" y="1250563"/>
                    </a:lnTo>
                    <a:lnTo>
                      <a:pt x="33988" y="1310210"/>
                    </a:lnTo>
                    <a:lnTo>
                      <a:pt x="42409" y="1366187"/>
                    </a:lnTo>
                    <a:lnTo>
                      <a:pt x="51571" y="1418202"/>
                    </a:lnTo>
                    <a:lnTo>
                      <a:pt x="61419" y="1465963"/>
                    </a:lnTo>
                    <a:lnTo>
                      <a:pt x="71897" y="1509176"/>
                    </a:lnTo>
                    <a:lnTo>
                      <a:pt x="82950" y="1547551"/>
                    </a:lnTo>
                    <a:lnTo>
                      <a:pt x="106556" y="1608614"/>
                    </a:lnTo>
                    <a:lnTo>
                      <a:pt x="131792" y="1646814"/>
                    </a:lnTo>
                    <a:lnTo>
                      <a:pt x="158213" y="1659813"/>
                    </a:lnTo>
                    <a:lnTo>
                      <a:pt x="171447" y="1656231"/>
                    </a:lnTo>
                    <a:lnTo>
                      <a:pt x="208392" y="1607163"/>
                    </a:lnTo>
                    <a:lnTo>
                      <a:pt x="230250" y="1545453"/>
                    </a:lnTo>
                    <a:lnTo>
                      <a:pt x="240205" y="1506779"/>
                    </a:lnTo>
                    <a:lnTo>
                      <a:pt x="249449" y="1463285"/>
                    </a:lnTo>
                    <a:lnTo>
                      <a:pt x="257933" y="1415264"/>
                    </a:lnTo>
                    <a:lnTo>
                      <a:pt x="265611" y="1363009"/>
                    </a:lnTo>
                    <a:lnTo>
                      <a:pt x="272435" y="1306815"/>
                    </a:lnTo>
                    <a:lnTo>
                      <a:pt x="278357" y="1246976"/>
                    </a:lnTo>
                    <a:lnTo>
                      <a:pt x="283331" y="1183784"/>
                    </a:lnTo>
                    <a:lnTo>
                      <a:pt x="287308" y="1117534"/>
                    </a:lnTo>
                    <a:lnTo>
                      <a:pt x="290242" y="1048519"/>
                    </a:lnTo>
                    <a:lnTo>
                      <a:pt x="292086" y="977033"/>
                    </a:lnTo>
                    <a:lnTo>
                      <a:pt x="292792" y="903370"/>
                    </a:lnTo>
                    <a:lnTo>
                      <a:pt x="292312" y="827824"/>
                    </a:lnTo>
                    <a:lnTo>
                      <a:pt x="290640" y="752294"/>
                    </a:lnTo>
                    <a:lnTo>
                      <a:pt x="287837" y="678681"/>
                    </a:lnTo>
                    <a:lnTo>
                      <a:pt x="283958" y="607276"/>
                    </a:lnTo>
                    <a:lnTo>
                      <a:pt x="279059" y="538373"/>
                    </a:lnTo>
                    <a:lnTo>
                      <a:pt x="273196" y="472262"/>
                    </a:lnTo>
                    <a:lnTo>
                      <a:pt x="266424" y="409238"/>
                    </a:lnTo>
                    <a:lnTo>
                      <a:pt x="258800" y="349591"/>
                    </a:lnTo>
                    <a:lnTo>
                      <a:pt x="250378" y="293614"/>
                    </a:lnTo>
                    <a:lnTo>
                      <a:pt x="241215" y="241600"/>
                    </a:lnTo>
                    <a:lnTo>
                      <a:pt x="231367" y="193840"/>
                    </a:lnTo>
                    <a:lnTo>
                      <a:pt x="220888" y="150627"/>
                    </a:lnTo>
                    <a:lnTo>
                      <a:pt x="209836" y="112253"/>
                    </a:lnTo>
                    <a:lnTo>
                      <a:pt x="186230" y="51192"/>
                    </a:lnTo>
                    <a:lnTo>
                      <a:pt x="160996" y="12995"/>
                    </a:lnTo>
                    <a:lnTo>
                      <a:pt x="134578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defTabSz="914400">
                  <a:defRPr/>
                </a:pPr>
                <a:endParaRPr sz="140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object 35">
                <a:extLst>
                  <a:ext uri="{FF2B5EF4-FFF2-40B4-BE49-F238E27FC236}">
                    <a16:creationId xmlns:a16="http://schemas.microsoft.com/office/drawing/2014/main" id="{BCB30DEF-092E-4DF9-BC54-AAB342F3F329}"/>
                  </a:ext>
                </a:extLst>
              </p:cNvPr>
              <p:cNvSpPr/>
              <p:nvPr/>
            </p:nvSpPr>
            <p:spPr>
              <a:xfrm>
                <a:off x="4395811" y="272402"/>
                <a:ext cx="394454" cy="2312588"/>
              </a:xfrm>
              <a:custGeom>
                <a:avLst/>
                <a:gdLst/>
                <a:ahLst/>
                <a:cxnLst/>
                <a:rect l="l" t="t" r="r" b="b"/>
                <a:pathLst>
                  <a:path w="410845" h="2560954">
                    <a:moveTo>
                      <a:pt x="373913" y="0"/>
                    </a:moveTo>
                    <a:lnTo>
                      <a:pt x="0" y="5333"/>
                    </a:lnTo>
                    <a:lnTo>
                      <a:pt x="36385" y="2560332"/>
                    </a:lnTo>
                    <a:lnTo>
                      <a:pt x="410298" y="2555011"/>
                    </a:lnTo>
                    <a:lnTo>
                      <a:pt x="373913" y="0"/>
                    </a:lnTo>
                    <a:close/>
                  </a:path>
                </a:pathLst>
              </a:custGeom>
              <a:solidFill>
                <a:srgbClr val="E6E8EB"/>
              </a:solidFill>
            </p:spPr>
            <p:txBody>
              <a:bodyPr wrap="square" lIns="0" tIns="0" rIns="0" bIns="0" rtlCol="0"/>
              <a:lstStyle/>
              <a:p>
                <a:pPr defTabSz="914400">
                  <a:defRPr/>
                </a:pPr>
                <a:endParaRPr sz="140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object 36">
                <a:extLst>
                  <a:ext uri="{FF2B5EF4-FFF2-40B4-BE49-F238E27FC236}">
                    <a16:creationId xmlns:a16="http://schemas.microsoft.com/office/drawing/2014/main" id="{EBFCFAF5-92B3-4E7F-BFA8-B0EA792E84FE}"/>
                  </a:ext>
                </a:extLst>
              </p:cNvPr>
              <p:cNvSpPr/>
              <p:nvPr/>
            </p:nvSpPr>
            <p:spPr>
              <a:xfrm>
                <a:off x="3642698" y="2290687"/>
                <a:ext cx="1914354" cy="1800527"/>
              </a:xfrm>
              <a:custGeom>
                <a:avLst/>
                <a:gdLst/>
                <a:ahLst/>
                <a:cxnLst/>
                <a:rect l="l" t="t" r="r" b="b"/>
                <a:pathLst>
                  <a:path w="1993900" h="1993900">
                    <a:moveTo>
                      <a:pt x="996937" y="0"/>
                    </a:moveTo>
                    <a:lnTo>
                      <a:pt x="948634" y="1149"/>
                    </a:lnTo>
                    <a:lnTo>
                      <a:pt x="900925" y="4563"/>
                    </a:lnTo>
                    <a:lnTo>
                      <a:pt x="853861" y="10189"/>
                    </a:lnTo>
                    <a:lnTo>
                      <a:pt x="807495" y="17976"/>
                    </a:lnTo>
                    <a:lnTo>
                      <a:pt x="761879" y="27870"/>
                    </a:lnTo>
                    <a:lnTo>
                      <a:pt x="717065" y="39819"/>
                    </a:lnTo>
                    <a:lnTo>
                      <a:pt x="673106" y="53772"/>
                    </a:lnTo>
                    <a:lnTo>
                      <a:pt x="630053" y="69676"/>
                    </a:lnTo>
                    <a:lnTo>
                      <a:pt x="587959" y="87479"/>
                    </a:lnTo>
                    <a:lnTo>
                      <a:pt x="546876" y="107128"/>
                    </a:lnTo>
                    <a:lnTo>
                      <a:pt x="506857" y="128572"/>
                    </a:lnTo>
                    <a:lnTo>
                      <a:pt x="467953" y="151759"/>
                    </a:lnTo>
                    <a:lnTo>
                      <a:pt x="430217" y="176635"/>
                    </a:lnTo>
                    <a:lnTo>
                      <a:pt x="393701" y="203149"/>
                    </a:lnTo>
                    <a:lnTo>
                      <a:pt x="358457" y="231248"/>
                    </a:lnTo>
                    <a:lnTo>
                      <a:pt x="324537" y="260881"/>
                    </a:lnTo>
                    <a:lnTo>
                      <a:pt x="291995" y="291995"/>
                    </a:lnTo>
                    <a:lnTo>
                      <a:pt x="260881" y="324537"/>
                    </a:lnTo>
                    <a:lnTo>
                      <a:pt x="231248" y="358457"/>
                    </a:lnTo>
                    <a:lnTo>
                      <a:pt x="203149" y="393701"/>
                    </a:lnTo>
                    <a:lnTo>
                      <a:pt x="176635" y="430217"/>
                    </a:lnTo>
                    <a:lnTo>
                      <a:pt x="151759" y="467953"/>
                    </a:lnTo>
                    <a:lnTo>
                      <a:pt x="128572" y="506857"/>
                    </a:lnTo>
                    <a:lnTo>
                      <a:pt x="107128" y="546876"/>
                    </a:lnTo>
                    <a:lnTo>
                      <a:pt x="87479" y="587959"/>
                    </a:lnTo>
                    <a:lnTo>
                      <a:pt x="69676" y="630053"/>
                    </a:lnTo>
                    <a:lnTo>
                      <a:pt x="53772" y="673106"/>
                    </a:lnTo>
                    <a:lnTo>
                      <a:pt x="39819" y="717065"/>
                    </a:lnTo>
                    <a:lnTo>
                      <a:pt x="27870" y="761879"/>
                    </a:lnTo>
                    <a:lnTo>
                      <a:pt x="17976" y="807495"/>
                    </a:lnTo>
                    <a:lnTo>
                      <a:pt x="10189" y="853861"/>
                    </a:lnTo>
                    <a:lnTo>
                      <a:pt x="4563" y="900925"/>
                    </a:lnTo>
                    <a:lnTo>
                      <a:pt x="1149" y="948634"/>
                    </a:lnTo>
                    <a:lnTo>
                      <a:pt x="0" y="996937"/>
                    </a:lnTo>
                    <a:lnTo>
                      <a:pt x="1149" y="1045240"/>
                    </a:lnTo>
                    <a:lnTo>
                      <a:pt x="4563" y="1092949"/>
                    </a:lnTo>
                    <a:lnTo>
                      <a:pt x="10189" y="1140013"/>
                    </a:lnTo>
                    <a:lnTo>
                      <a:pt x="17976" y="1186379"/>
                    </a:lnTo>
                    <a:lnTo>
                      <a:pt x="27870" y="1231995"/>
                    </a:lnTo>
                    <a:lnTo>
                      <a:pt x="39819" y="1276809"/>
                    </a:lnTo>
                    <a:lnTo>
                      <a:pt x="53772" y="1320768"/>
                    </a:lnTo>
                    <a:lnTo>
                      <a:pt x="69676" y="1363821"/>
                    </a:lnTo>
                    <a:lnTo>
                      <a:pt x="87479" y="1405915"/>
                    </a:lnTo>
                    <a:lnTo>
                      <a:pt x="107128" y="1446997"/>
                    </a:lnTo>
                    <a:lnTo>
                      <a:pt x="128572" y="1487017"/>
                    </a:lnTo>
                    <a:lnTo>
                      <a:pt x="151759" y="1525921"/>
                    </a:lnTo>
                    <a:lnTo>
                      <a:pt x="176635" y="1563657"/>
                    </a:lnTo>
                    <a:lnTo>
                      <a:pt x="203149" y="1600173"/>
                    </a:lnTo>
                    <a:lnTo>
                      <a:pt x="231248" y="1635417"/>
                    </a:lnTo>
                    <a:lnTo>
                      <a:pt x="260881" y="1669336"/>
                    </a:lnTo>
                    <a:lnTo>
                      <a:pt x="291995" y="1701879"/>
                    </a:lnTo>
                    <a:lnTo>
                      <a:pt x="324537" y="1732993"/>
                    </a:lnTo>
                    <a:lnTo>
                      <a:pt x="358457" y="1762626"/>
                    </a:lnTo>
                    <a:lnTo>
                      <a:pt x="393701" y="1790725"/>
                    </a:lnTo>
                    <a:lnTo>
                      <a:pt x="430217" y="1817239"/>
                    </a:lnTo>
                    <a:lnTo>
                      <a:pt x="467953" y="1842115"/>
                    </a:lnTo>
                    <a:lnTo>
                      <a:pt x="506857" y="1865301"/>
                    </a:lnTo>
                    <a:lnTo>
                      <a:pt x="546876" y="1886745"/>
                    </a:lnTo>
                    <a:lnTo>
                      <a:pt x="587959" y="1906395"/>
                    </a:lnTo>
                    <a:lnTo>
                      <a:pt x="630053" y="1924198"/>
                    </a:lnTo>
                    <a:lnTo>
                      <a:pt x="673106" y="1940101"/>
                    </a:lnTo>
                    <a:lnTo>
                      <a:pt x="717065" y="1954054"/>
                    </a:lnTo>
                    <a:lnTo>
                      <a:pt x="761879" y="1966004"/>
                    </a:lnTo>
                    <a:lnTo>
                      <a:pt x="807495" y="1975898"/>
                    </a:lnTo>
                    <a:lnTo>
                      <a:pt x="853861" y="1983684"/>
                    </a:lnTo>
                    <a:lnTo>
                      <a:pt x="900925" y="1989310"/>
                    </a:lnTo>
                    <a:lnTo>
                      <a:pt x="948634" y="1992724"/>
                    </a:lnTo>
                    <a:lnTo>
                      <a:pt x="996937" y="1993874"/>
                    </a:lnTo>
                    <a:lnTo>
                      <a:pt x="1045240" y="1992724"/>
                    </a:lnTo>
                    <a:lnTo>
                      <a:pt x="1092949" y="1989310"/>
                    </a:lnTo>
                    <a:lnTo>
                      <a:pt x="1140013" y="1983684"/>
                    </a:lnTo>
                    <a:lnTo>
                      <a:pt x="1186379" y="1975898"/>
                    </a:lnTo>
                    <a:lnTo>
                      <a:pt x="1231995" y="1966004"/>
                    </a:lnTo>
                    <a:lnTo>
                      <a:pt x="1276809" y="1954054"/>
                    </a:lnTo>
                    <a:lnTo>
                      <a:pt x="1320768" y="1940101"/>
                    </a:lnTo>
                    <a:lnTo>
                      <a:pt x="1363821" y="1924198"/>
                    </a:lnTo>
                    <a:lnTo>
                      <a:pt x="1405915" y="1906395"/>
                    </a:lnTo>
                    <a:lnTo>
                      <a:pt x="1446997" y="1886745"/>
                    </a:lnTo>
                    <a:lnTo>
                      <a:pt x="1487017" y="1865301"/>
                    </a:lnTo>
                    <a:lnTo>
                      <a:pt x="1525921" y="1842115"/>
                    </a:lnTo>
                    <a:lnTo>
                      <a:pt x="1563657" y="1817239"/>
                    </a:lnTo>
                    <a:lnTo>
                      <a:pt x="1600173" y="1790725"/>
                    </a:lnTo>
                    <a:lnTo>
                      <a:pt x="1635417" y="1762626"/>
                    </a:lnTo>
                    <a:lnTo>
                      <a:pt x="1669336" y="1732993"/>
                    </a:lnTo>
                    <a:lnTo>
                      <a:pt x="1701879" y="1701879"/>
                    </a:lnTo>
                    <a:lnTo>
                      <a:pt x="1732993" y="1669336"/>
                    </a:lnTo>
                    <a:lnTo>
                      <a:pt x="1762626" y="1635417"/>
                    </a:lnTo>
                    <a:lnTo>
                      <a:pt x="1790725" y="1600173"/>
                    </a:lnTo>
                    <a:lnTo>
                      <a:pt x="1817239" y="1563657"/>
                    </a:lnTo>
                    <a:lnTo>
                      <a:pt x="1842115" y="1525921"/>
                    </a:lnTo>
                    <a:lnTo>
                      <a:pt x="1865301" y="1487017"/>
                    </a:lnTo>
                    <a:lnTo>
                      <a:pt x="1886745" y="1446997"/>
                    </a:lnTo>
                    <a:lnTo>
                      <a:pt x="1906395" y="1405915"/>
                    </a:lnTo>
                    <a:lnTo>
                      <a:pt x="1924198" y="1363821"/>
                    </a:lnTo>
                    <a:lnTo>
                      <a:pt x="1940101" y="1320768"/>
                    </a:lnTo>
                    <a:lnTo>
                      <a:pt x="1954054" y="1276809"/>
                    </a:lnTo>
                    <a:lnTo>
                      <a:pt x="1966004" y="1231995"/>
                    </a:lnTo>
                    <a:lnTo>
                      <a:pt x="1975898" y="1186379"/>
                    </a:lnTo>
                    <a:lnTo>
                      <a:pt x="1983684" y="1140013"/>
                    </a:lnTo>
                    <a:lnTo>
                      <a:pt x="1989310" y="1092949"/>
                    </a:lnTo>
                    <a:lnTo>
                      <a:pt x="1992724" y="1045240"/>
                    </a:lnTo>
                    <a:lnTo>
                      <a:pt x="1993874" y="996937"/>
                    </a:lnTo>
                    <a:lnTo>
                      <a:pt x="1992724" y="948634"/>
                    </a:lnTo>
                    <a:lnTo>
                      <a:pt x="1989310" y="900925"/>
                    </a:lnTo>
                    <a:lnTo>
                      <a:pt x="1983684" y="853861"/>
                    </a:lnTo>
                    <a:lnTo>
                      <a:pt x="1975898" y="807495"/>
                    </a:lnTo>
                    <a:lnTo>
                      <a:pt x="1966004" y="761879"/>
                    </a:lnTo>
                    <a:lnTo>
                      <a:pt x="1954054" y="717065"/>
                    </a:lnTo>
                    <a:lnTo>
                      <a:pt x="1940101" y="673106"/>
                    </a:lnTo>
                    <a:lnTo>
                      <a:pt x="1924198" y="630053"/>
                    </a:lnTo>
                    <a:lnTo>
                      <a:pt x="1906395" y="587959"/>
                    </a:lnTo>
                    <a:lnTo>
                      <a:pt x="1886745" y="546876"/>
                    </a:lnTo>
                    <a:lnTo>
                      <a:pt x="1865301" y="506857"/>
                    </a:lnTo>
                    <a:lnTo>
                      <a:pt x="1842115" y="467953"/>
                    </a:lnTo>
                    <a:lnTo>
                      <a:pt x="1817239" y="430217"/>
                    </a:lnTo>
                    <a:lnTo>
                      <a:pt x="1790725" y="393701"/>
                    </a:lnTo>
                    <a:lnTo>
                      <a:pt x="1762626" y="358457"/>
                    </a:lnTo>
                    <a:lnTo>
                      <a:pt x="1732993" y="324537"/>
                    </a:lnTo>
                    <a:lnTo>
                      <a:pt x="1701879" y="291995"/>
                    </a:lnTo>
                    <a:lnTo>
                      <a:pt x="1669336" y="260881"/>
                    </a:lnTo>
                    <a:lnTo>
                      <a:pt x="1635417" y="231248"/>
                    </a:lnTo>
                    <a:lnTo>
                      <a:pt x="1600173" y="203149"/>
                    </a:lnTo>
                    <a:lnTo>
                      <a:pt x="1563657" y="176635"/>
                    </a:lnTo>
                    <a:lnTo>
                      <a:pt x="1525921" y="151759"/>
                    </a:lnTo>
                    <a:lnTo>
                      <a:pt x="1487017" y="128572"/>
                    </a:lnTo>
                    <a:lnTo>
                      <a:pt x="1446997" y="107128"/>
                    </a:lnTo>
                    <a:lnTo>
                      <a:pt x="1405915" y="87479"/>
                    </a:lnTo>
                    <a:lnTo>
                      <a:pt x="1363821" y="69676"/>
                    </a:lnTo>
                    <a:lnTo>
                      <a:pt x="1320768" y="53772"/>
                    </a:lnTo>
                    <a:lnTo>
                      <a:pt x="1276809" y="39819"/>
                    </a:lnTo>
                    <a:lnTo>
                      <a:pt x="1231995" y="27870"/>
                    </a:lnTo>
                    <a:lnTo>
                      <a:pt x="1186379" y="17976"/>
                    </a:lnTo>
                    <a:lnTo>
                      <a:pt x="1140013" y="10189"/>
                    </a:lnTo>
                    <a:lnTo>
                      <a:pt x="1092949" y="4563"/>
                    </a:lnTo>
                    <a:lnTo>
                      <a:pt x="1045240" y="1149"/>
                    </a:lnTo>
                    <a:lnTo>
                      <a:pt x="99693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defTabSz="914400">
                  <a:defRPr/>
                </a:pPr>
                <a:endParaRPr sz="140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object 37">
                <a:extLst>
                  <a:ext uri="{FF2B5EF4-FFF2-40B4-BE49-F238E27FC236}">
                    <a16:creationId xmlns:a16="http://schemas.microsoft.com/office/drawing/2014/main" id="{A46E5E68-E73D-4B79-9FAC-B46D3FD8E291}"/>
                  </a:ext>
                </a:extLst>
              </p:cNvPr>
              <p:cNvSpPr/>
              <p:nvPr/>
            </p:nvSpPr>
            <p:spPr>
              <a:xfrm>
                <a:off x="4276126" y="2534290"/>
                <a:ext cx="613934" cy="1078596"/>
              </a:xfrm>
              <a:custGeom>
                <a:avLst/>
                <a:gdLst/>
                <a:ahLst/>
                <a:cxnLst/>
                <a:rect l="l" t="t" r="r" b="b"/>
                <a:pathLst>
                  <a:path w="639445" h="1194434">
                    <a:moveTo>
                      <a:pt x="119849" y="737755"/>
                    </a:moveTo>
                    <a:lnTo>
                      <a:pt x="21958" y="737755"/>
                    </a:lnTo>
                    <a:lnTo>
                      <a:pt x="21094" y="744855"/>
                    </a:lnTo>
                    <a:lnTo>
                      <a:pt x="0" y="917422"/>
                    </a:lnTo>
                    <a:lnTo>
                      <a:pt x="97904" y="917422"/>
                    </a:lnTo>
                    <a:lnTo>
                      <a:pt x="118986" y="744855"/>
                    </a:lnTo>
                    <a:lnTo>
                      <a:pt x="119849" y="737755"/>
                    </a:lnTo>
                    <a:close/>
                  </a:path>
                  <a:path w="639445" h="1194434">
                    <a:moveTo>
                      <a:pt x="239318" y="737755"/>
                    </a:moveTo>
                    <a:lnTo>
                      <a:pt x="154838" y="737755"/>
                    </a:lnTo>
                    <a:lnTo>
                      <a:pt x="154292" y="744842"/>
                    </a:lnTo>
                    <a:lnTo>
                      <a:pt x="141033" y="917409"/>
                    </a:lnTo>
                    <a:lnTo>
                      <a:pt x="239306" y="917409"/>
                    </a:lnTo>
                    <a:lnTo>
                      <a:pt x="239306" y="744855"/>
                    </a:lnTo>
                    <a:lnTo>
                      <a:pt x="239318" y="737755"/>
                    </a:lnTo>
                    <a:close/>
                  </a:path>
                  <a:path w="639445" h="1194434">
                    <a:moveTo>
                      <a:pt x="532612" y="1194092"/>
                    </a:moveTo>
                    <a:lnTo>
                      <a:pt x="509384" y="917422"/>
                    </a:lnTo>
                    <a:lnTo>
                      <a:pt x="505142" y="866965"/>
                    </a:lnTo>
                    <a:lnTo>
                      <a:pt x="457669" y="882256"/>
                    </a:lnTo>
                    <a:lnTo>
                      <a:pt x="457669" y="917422"/>
                    </a:lnTo>
                    <a:lnTo>
                      <a:pt x="457669" y="970788"/>
                    </a:lnTo>
                    <a:lnTo>
                      <a:pt x="239306" y="970788"/>
                    </a:lnTo>
                    <a:lnTo>
                      <a:pt x="239306" y="917422"/>
                    </a:lnTo>
                    <a:lnTo>
                      <a:pt x="141033" y="917422"/>
                    </a:lnTo>
                    <a:lnTo>
                      <a:pt x="119786" y="1194092"/>
                    </a:lnTo>
                    <a:lnTo>
                      <a:pt x="532612" y="1194092"/>
                    </a:lnTo>
                    <a:close/>
                  </a:path>
                  <a:path w="639445" h="1194434">
                    <a:moveTo>
                      <a:pt x="552843" y="83693"/>
                    </a:moveTo>
                    <a:lnTo>
                      <a:pt x="325894" y="0"/>
                    </a:lnTo>
                    <a:lnTo>
                      <a:pt x="99263" y="83693"/>
                    </a:lnTo>
                    <a:lnTo>
                      <a:pt x="134340" y="98831"/>
                    </a:lnTo>
                    <a:lnTo>
                      <a:pt x="134340" y="181711"/>
                    </a:lnTo>
                    <a:lnTo>
                      <a:pt x="115100" y="227901"/>
                    </a:lnTo>
                    <a:lnTo>
                      <a:pt x="159740" y="227901"/>
                    </a:lnTo>
                    <a:lnTo>
                      <a:pt x="141516" y="184188"/>
                    </a:lnTo>
                    <a:lnTo>
                      <a:pt x="141516" y="101866"/>
                    </a:lnTo>
                    <a:lnTo>
                      <a:pt x="178244" y="117017"/>
                    </a:lnTo>
                    <a:lnTo>
                      <a:pt x="219468" y="133197"/>
                    </a:lnTo>
                    <a:lnTo>
                      <a:pt x="219468" y="173367"/>
                    </a:lnTo>
                    <a:lnTo>
                      <a:pt x="211150" y="188658"/>
                    </a:lnTo>
                    <a:lnTo>
                      <a:pt x="204965" y="205130"/>
                    </a:lnTo>
                    <a:lnTo>
                      <a:pt x="201091" y="222605"/>
                    </a:lnTo>
                    <a:lnTo>
                      <a:pt x="199771" y="240906"/>
                    </a:lnTo>
                    <a:lnTo>
                      <a:pt x="209689" y="290055"/>
                    </a:lnTo>
                    <a:lnTo>
                      <a:pt x="236753" y="330200"/>
                    </a:lnTo>
                    <a:lnTo>
                      <a:pt x="276885" y="357251"/>
                    </a:lnTo>
                    <a:lnTo>
                      <a:pt x="326047" y="367182"/>
                    </a:lnTo>
                    <a:lnTo>
                      <a:pt x="375196" y="357251"/>
                    </a:lnTo>
                    <a:lnTo>
                      <a:pt x="415353" y="330200"/>
                    </a:lnTo>
                    <a:lnTo>
                      <a:pt x="442417" y="290055"/>
                    </a:lnTo>
                    <a:lnTo>
                      <a:pt x="452348" y="240906"/>
                    </a:lnTo>
                    <a:lnTo>
                      <a:pt x="451370" y="225247"/>
                    </a:lnTo>
                    <a:lnTo>
                      <a:pt x="448538" y="210185"/>
                    </a:lnTo>
                    <a:lnTo>
                      <a:pt x="443979" y="195795"/>
                    </a:lnTo>
                    <a:lnTo>
                      <a:pt x="437819" y="182206"/>
                    </a:lnTo>
                    <a:lnTo>
                      <a:pt x="437819" y="131368"/>
                    </a:lnTo>
                    <a:lnTo>
                      <a:pt x="480275" y="114515"/>
                    </a:lnTo>
                    <a:lnTo>
                      <a:pt x="517093" y="99161"/>
                    </a:lnTo>
                    <a:lnTo>
                      <a:pt x="552843" y="83693"/>
                    </a:lnTo>
                    <a:close/>
                  </a:path>
                  <a:path w="639445" h="1194434">
                    <a:moveTo>
                      <a:pt x="639140" y="763168"/>
                    </a:moveTo>
                    <a:lnTo>
                      <a:pt x="638670" y="757567"/>
                    </a:lnTo>
                    <a:lnTo>
                      <a:pt x="637603" y="744842"/>
                    </a:lnTo>
                    <a:lnTo>
                      <a:pt x="636130" y="737743"/>
                    </a:lnTo>
                    <a:lnTo>
                      <a:pt x="603770" y="540054"/>
                    </a:lnTo>
                    <a:lnTo>
                      <a:pt x="604443" y="531736"/>
                    </a:lnTo>
                    <a:lnTo>
                      <a:pt x="604443" y="527494"/>
                    </a:lnTo>
                    <a:lnTo>
                      <a:pt x="594855" y="479971"/>
                    </a:lnTo>
                    <a:lnTo>
                      <a:pt x="568693" y="441172"/>
                    </a:lnTo>
                    <a:lnTo>
                      <a:pt x="529882" y="415010"/>
                    </a:lnTo>
                    <a:lnTo>
                      <a:pt x="480733" y="405422"/>
                    </a:lnTo>
                    <a:lnTo>
                      <a:pt x="416204" y="405422"/>
                    </a:lnTo>
                    <a:lnTo>
                      <a:pt x="398653" y="408152"/>
                    </a:lnTo>
                    <a:lnTo>
                      <a:pt x="377863" y="414134"/>
                    </a:lnTo>
                    <a:lnTo>
                      <a:pt x="353682" y="420128"/>
                    </a:lnTo>
                    <a:lnTo>
                      <a:pt x="325945" y="422859"/>
                    </a:lnTo>
                    <a:lnTo>
                      <a:pt x="298411" y="420128"/>
                    </a:lnTo>
                    <a:lnTo>
                      <a:pt x="275132" y="414134"/>
                    </a:lnTo>
                    <a:lnTo>
                      <a:pt x="254698" y="408152"/>
                    </a:lnTo>
                    <a:lnTo>
                      <a:pt x="235686" y="405422"/>
                    </a:lnTo>
                    <a:lnTo>
                      <a:pt x="169697" y="405422"/>
                    </a:lnTo>
                    <a:lnTo>
                      <a:pt x="122212" y="415010"/>
                    </a:lnTo>
                    <a:lnTo>
                      <a:pt x="83439" y="441147"/>
                    </a:lnTo>
                    <a:lnTo>
                      <a:pt x="57277" y="479907"/>
                    </a:lnTo>
                    <a:lnTo>
                      <a:pt x="47663" y="527392"/>
                    </a:lnTo>
                    <a:lnTo>
                      <a:pt x="21945" y="737743"/>
                    </a:lnTo>
                    <a:lnTo>
                      <a:pt x="119849" y="737743"/>
                    </a:lnTo>
                    <a:lnTo>
                      <a:pt x="135458" y="610057"/>
                    </a:lnTo>
                    <a:lnTo>
                      <a:pt x="164642" y="610057"/>
                    </a:lnTo>
                    <a:lnTo>
                      <a:pt x="154838" y="737743"/>
                    </a:lnTo>
                    <a:lnTo>
                      <a:pt x="239306" y="737743"/>
                    </a:lnTo>
                    <a:lnTo>
                      <a:pt x="239306" y="692873"/>
                    </a:lnTo>
                    <a:lnTo>
                      <a:pt x="457669" y="692873"/>
                    </a:lnTo>
                    <a:lnTo>
                      <a:pt x="457669" y="719912"/>
                    </a:lnTo>
                    <a:lnTo>
                      <a:pt x="494461" y="708063"/>
                    </a:lnTo>
                    <a:lnTo>
                      <a:pt x="487768" y="610057"/>
                    </a:lnTo>
                    <a:lnTo>
                      <a:pt x="493610" y="610057"/>
                    </a:lnTo>
                    <a:lnTo>
                      <a:pt x="532168" y="727214"/>
                    </a:lnTo>
                    <a:lnTo>
                      <a:pt x="499402" y="737743"/>
                    </a:lnTo>
                    <a:lnTo>
                      <a:pt x="477354" y="744842"/>
                    </a:lnTo>
                    <a:lnTo>
                      <a:pt x="437819" y="757567"/>
                    </a:lnTo>
                    <a:lnTo>
                      <a:pt x="437819" y="753224"/>
                    </a:lnTo>
                    <a:lnTo>
                      <a:pt x="437819" y="744842"/>
                    </a:lnTo>
                    <a:lnTo>
                      <a:pt x="437819" y="737743"/>
                    </a:lnTo>
                    <a:lnTo>
                      <a:pt x="437819" y="712724"/>
                    </a:lnTo>
                    <a:lnTo>
                      <a:pt x="414515" y="712724"/>
                    </a:lnTo>
                    <a:lnTo>
                      <a:pt x="414515" y="867041"/>
                    </a:lnTo>
                    <a:lnTo>
                      <a:pt x="413473" y="868172"/>
                    </a:lnTo>
                    <a:lnTo>
                      <a:pt x="409346" y="868172"/>
                    </a:lnTo>
                    <a:lnTo>
                      <a:pt x="409346" y="917409"/>
                    </a:lnTo>
                    <a:lnTo>
                      <a:pt x="407581" y="926198"/>
                    </a:lnTo>
                    <a:lnTo>
                      <a:pt x="402742" y="933361"/>
                    </a:lnTo>
                    <a:lnTo>
                      <a:pt x="395579" y="938187"/>
                    </a:lnTo>
                    <a:lnTo>
                      <a:pt x="386803" y="939952"/>
                    </a:lnTo>
                    <a:lnTo>
                      <a:pt x="378040" y="938187"/>
                    </a:lnTo>
                    <a:lnTo>
                      <a:pt x="370865" y="933361"/>
                    </a:lnTo>
                    <a:lnTo>
                      <a:pt x="366039" y="926198"/>
                    </a:lnTo>
                    <a:lnTo>
                      <a:pt x="364261" y="917409"/>
                    </a:lnTo>
                    <a:lnTo>
                      <a:pt x="366039" y="908646"/>
                    </a:lnTo>
                    <a:lnTo>
                      <a:pt x="370865" y="901484"/>
                    </a:lnTo>
                    <a:lnTo>
                      <a:pt x="378040" y="896658"/>
                    </a:lnTo>
                    <a:lnTo>
                      <a:pt x="386816" y="894880"/>
                    </a:lnTo>
                    <a:lnTo>
                      <a:pt x="395592" y="896658"/>
                    </a:lnTo>
                    <a:lnTo>
                      <a:pt x="402755" y="901484"/>
                    </a:lnTo>
                    <a:lnTo>
                      <a:pt x="407581" y="908646"/>
                    </a:lnTo>
                    <a:lnTo>
                      <a:pt x="409346" y="917409"/>
                    </a:lnTo>
                    <a:lnTo>
                      <a:pt x="409346" y="868172"/>
                    </a:lnTo>
                    <a:lnTo>
                      <a:pt x="285762" y="868172"/>
                    </a:lnTo>
                    <a:lnTo>
                      <a:pt x="284746" y="867041"/>
                    </a:lnTo>
                    <a:lnTo>
                      <a:pt x="284746" y="864273"/>
                    </a:lnTo>
                    <a:lnTo>
                      <a:pt x="285762" y="863142"/>
                    </a:lnTo>
                    <a:lnTo>
                      <a:pt x="413473" y="863142"/>
                    </a:lnTo>
                    <a:lnTo>
                      <a:pt x="414515" y="864273"/>
                    </a:lnTo>
                    <a:lnTo>
                      <a:pt x="414515" y="844689"/>
                    </a:lnTo>
                    <a:lnTo>
                      <a:pt x="413473" y="845807"/>
                    </a:lnTo>
                    <a:lnTo>
                      <a:pt x="285762" y="845807"/>
                    </a:lnTo>
                    <a:lnTo>
                      <a:pt x="284746" y="844689"/>
                    </a:lnTo>
                    <a:lnTo>
                      <a:pt x="284746" y="841933"/>
                    </a:lnTo>
                    <a:lnTo>
                      <a:pt x="285762" y="840778"/>
                    </a:lnTo>
                    <a:lnTo>
                      <a:pt x="413473" y="840778"/>
                    </a:lnTo>
                    <a:lnTo>
                      <a:pt x="414515" y="841933"/>
                    </a:lnTo>
                    <a:lnTo>
                      <a:pt x="414515" y="822337"/>
                    </a:lnTo>
                    <a:lnTo>
                      <a:pt x="413473" y="823442"/>
                    </a:lnTo>
                    <a:lnTo>
                      <a:pt x="285762" y="823442"/>
                    </a:lnTo>
                    <a:lnTo>
                      <a:pt x="284746" y="822337"/>
                    </a:lnTo>
                    <a:lnTo>
                      <a:pt x="284746" y="819556"/>
                    </a:lnTo>
                    <a:lnTo>
                      <a:pt x="285762" y="818426"/>
                    </a:lnTo>
                    <a:lnTo>
                      <a:pt x="413473" y="818426"/>
                    </a:lnTo>
                    <a:lnTo>
                      <a:pt x="414515" y="819556"/>
                    </a:lnTo>
                    <a:lnTo>
                      <a:pt x="414515" y="799960"/>
                    </a:lnTo>
                    <a:lnTo>
                      <a:pt x="413473" y="801090"/>
                    </a:lnTo>
                    <a:lnTo>
                      <a:pt x="285762" y="801090"/>
                    </a:lnTo>
                    <a:lnTo>
                      <a:pt x="284746" y="799960"/>
                    </a:lnTo>
                    <a:lnTo>
                      <a:pt x="284746" y="797191"/>
                    </a:lnTo>
                    <a:lnTo>
                      <a:pt x="285762" y="796086"/>
                    </a:lnTo>
                    <a:lnTo>
                      <a:pt x="413473" y="796086"/>
                    </a:lnTo>
                    <a:lnTo>
                      <a:pt x="414515" y="797191"/>
                    </a:lnTo>
                    <a:lnTo>
                      <a:pt x="414515" y="777595"/>
                    </a:lnTo>
                    <a:lnTo>
                      <a:pt x="413473" y="778738"/>
                    </a:lnTo>
                    <a:lnTo>
                      <a:pt x="285762" y="778738"/>
                    </a:lnTo>
                    <a:lnTo>
                      <a:pt x="284746" y="777595"/>
                    </a:lnTo>
                    <a:lnTo>
                      <a:pt x="284746" y="774839"/>
                    </a:lnTo>
                    <a:lnTo>
                      <a:pt x="285762" y="773722"/>
                    </a:lnTo>
                    <a:lnTo>
                      <a:pt x="413473" y="773722"/>
                    </a:lnTo>
                    <a:lnTo>
                      <a:pt x="414515" y="774839"/>
                    </a:lnTo>
                    <a:lnTo>
                      <a:pt x="414515" y="712724"/>
                    </a:lnTo>
                    <a:lnTo>
                      <a:pt x="401129" y="712724"/>
                    </a:lnTo>
                    <a:lnTo>
                      <a:pt x="401129" y="749744"/>
                    </a:lnTo>
                    <a:lnTo>
                      <a:pt x="400100" y="753224"/>
                    </a:lnTo>
                    <a:lnTo>
                      <a:pt x="299161" y="753224"/>
                    </a:lnTo>
                    <a:lnTo>
                      <a:pt x="298132" y="749744"/>
                    </a:lnTo>
                    <a:lnTo>
                      <a:pt x="298170" y="744842"/>
                    </a:lnTo>
                    <a:lnTo>
                      <a:pt x="298208" y="743381"/>
                    </a:lnTo>
                    <a:lnTo>
                      <a:pt x="298208" y="745363"/>
                    </a:lnTo>
                    <a:lnTo>
                      <a:pt x="401053" y="745363"/>
                    </a:lnTo>
                    <a:lnTo>
                      <a:pt x="401053" y="743381"/>
                    </a:lnTo>
                    <a:lnTo>
                      <a:pt x="401091" y="744842"/>
                    </a:lnTo>
                    <a:lnTo>
                      <a:pt x="401129" y="749744"/>
                    </a:lnTo>
                    <a:lnTo>
                      <a:pt x="401129" y="712724"/>
                    </a:lnTo>
                    <a:lnTo>
                      <a:pt x="401002" y="712724"/>
                    </a:lnTo>
                    <a:lnTo>
                      <a:pt x="401002" y="741553"/>
                    </a:lnTo>
                    <a:lnTo>
                      <a:pt x="400596" y="741553"/>
                    </a:lnTo>
                    <a:lnTo>
                      <a:pt x="400596" y="739635"/>
                    </a:lnTo>
                    <a:lnTo>
                      <a:pt x="400989" y="740930"/>
                    </a:lnTo>
                    <a:lnTo>
                      <a:pt x="401002" y="741553"/>
                    </a:lnTo>
                    <a:lnTo>
                      <a:pt x="401002" y="712724"/>
                    </a:lnTo>
                    <a:lnTo>
                      <a:pt x="298653" y="712724"/>
                    </a:lnTo>
                    <a:lnTo>
                      <a:pt x="298653" y="739648"/>
                    </a:lnTo>
                    <a:lnTo>
                      <a:pt x="298653" y="741553"/>
                    </a:lnTo>
                    <a:lnTo>
                      <a:pt x="298246" y="741553"/>
                    </a:lnTo>
                    <a:lnTo>
                      <a:pt x="298272" y="740930"/>
                    </a:lnTo>
                    <a:lnTo>
                      <a:pt x="298653" y="739648"/>
                    </a:lnTo>
                    <a:lnTo>
                      <a:pt x="298653" y="712724"/>
                    </a:lnTo>
                    <a:lnTo>
                      <a:pt x="259156" y="712724"/>
                    </a:lnTo>
                    <a:lnTo>
                      <a:pt x="259156" y="737743"/>
                    </a:lnTo>
                    <a:lnTo>
                      <a:pt x="259156" y="744842"/>
                    </a:lnTo>
                    <a:lnTo>
                      <a:pt x="259168" y="917409"/>
                    </a:lnTo>
                    <a:lnTo>
                      <a:pt x="259156" y="950937"/>
                    </a:lnTo>
                    <a:lnTo>
                      <a:pt x="437807" y="950937"/>
                    </a:lnTo>
                    <a:lnTo>
                      <a:pt x="437807" y="917409"/>
                    </a:lnTo>
                    <a:lnTo>
                      <a:pt x="437819" y="894880"/>
                    </a:lnTo>
                    <a:lnTo>
                      <a:pt x="437819" y="868172"/>
                    </a:lnTo>
                    <a:lnTo>
                      <a:pt x="437819" y="863142"/>
                    </a:lnTo>
                    <a:lnTo>
                      <a:pt x="437819" y="857364"/>
                    </a:lnTo>
                    <a:lnTo>
                      <a:pt x="473722" y="845807"/>
                    </a:lnTo>
                    <a:lnTo>
                      <a:pt x="489343" y="840778"/>
                    </a:lnTo>
                    <a:lnTo>
                      <a:pt x="543191" y="823442"/>
                    </a:lnTo>
                    <a:lnTo>
                      <a:pt x="558774" y="818426"/>
                    </a:lnTo>
                    <a:lnTo>
                      <a:pt x="604494" y="803706"/>
                    </a:lnTo>
                    <a:lnTo>
                      <a:pt x="604875" y="803465"/>
                    </a:lnTo>
                    <a:lnTo>
                      <a:pt x="605294" y="803313"/>
                    </a:lnTo>
                    <a:lnTo>
                      <a:pt x="605726" y="803186"/>
                    </a:lnTo>
                    <a:lnTo>
                      <a:pt x="606171" y="803160"/>
                    </a:lnTo>
                    <a:lnTo>
                      <a:pt x="606602" y="803021"/>
                    </a:lnTo>
                    <a:lnTo>
                      <a:pt x="610069" y="801090"/>
                    </a:lnTo>
                    <a:lnTo>
                      <a:pt x="619074" y="796086"/>
                    </a:lnTo>
                    <a:lnTo>
                      <a:pt x="622731" y="794054"/>
                    </a:lnTo>
                    <a:lnTo>
                      <a:pt x="633882" y="780173"/>
                    </a:lnTo>
                    <a:lnTo>
                      <a:pt x="634314" y="778738"/>
                    </a:lnTo>
                    <a:lnTo>
                      <a:pt x="635876" y="773722"/>
                    </a:lnTo>
                    <a:lnTo>
                      <a:pt x="639140" y="763168"/>
                    </a:lnTo>
                    <a:close/>
                  </a:path>
                </a:pathLst>
              </a:custGeom>
              <a:solidFill>
                <a:srgbClr val="001333"/>
              </a:solidFill>
            </p:spPr>
            <p:txBody>
              <a:bodyPr wrap="square" lIns="0" tIns="0" rIns="0" bIns="0" rtlCol="0"/>
              <a:lstStyle/>
              <a:p>
                <a:pPr defTabSz="914400">
                  <a:defRPr/>
                </a:pPr>
                <a:endParaRPr sz="1400" kern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78" name="object 38">
                <a:extLst>
                  <a:ext uri="{FF2B5EF4-FFF2-40B4-BE49-F238E27FC236}">
                    <a16:creationId xmlns:a16="http://schemas.microsoft.com/office/drawing/2014/main" id="{59F9D60A-9E6A-4AE7-B20B-26C8608E3B0B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272787" y="3362724"/>
                <a:ext cx="97339" cy="57799"/>
              </a:xfrm>
              <a:prstGeom prst="rect">
                <a:avLst/>
              </a:prstGeom>
            </p:spPr>
          </p:pic>
          <p:sp>
            <p:nvSpPr>
              <p:cNvPr id="79" name="object 39">
                <a:extLst>
                  <a:ext uri="{FF2B5EF4-FFF2-40B4-BE49-F238E27FC236}">
                    <a16:creationId xmlns:a16="http://schemas.microsoft.com/office/drawing/2014/main" id="{F795D3C5-F6C1-4733-960D-5E6BFB8A5D1B}"/>
                  </a:ext>
                </a:extLst>
              </p:cNvPr>
              <p:cNvSpPr/>
              <p:nvPr/>
            </p:nvSpPr>
            <p:spPr>
              <a:xfrm>
                <a:off x="4386822" y="3612579"/>
                <a:ext cx="405428" cy="244849"/>
              </a:xfrm>
              <a:custGeom>
                <a:avLst/>
                <a:gdLst/>
                <a:ahLst/>
                <a:cxnLst/>
                <a:rect l="l" t="t" r="r" b="b"/>
                <a:pathLst>
                  <a:path w="422275" h="271145">
                    <a:moveTo>
                      <a:pt x="417334" y="0"/>
                    </a:moveTo>
                    <a:lnTo>
                      <a:pt x="4508" y="0"/>
                    </a:lnTo>
                    <a:lnTo>
                      <a:pt x="0" y="66776"/>
                    </a:lnTo>
                    <a:lnTo>
                      <a:pt x="2146" y="77128"/>
                    </a:lnTo>
                    <a:lnTo>
                      <a:pt x="7999" y="85205"/>
                    </a:lnTo>
                    <a:lnTo>
                      <a:pt x="16678" y="90456"/>
                    </a:lnTo>
                    <a:lnTo>
                      <a:pt x="27305" y="92328"/>
                    </a:lnTo>
                    <a:lnTo>
                      <a:pt x="59563" y="92328"/>
                    </a:lnTo>
                    <a:lnTo>
                      <a:pt x="59563" y="243687"/>
                    </a:lnTo>
                    <a:lnTo>
                      <a:pt x="61707" y="254311"/>
                    </a:lnTo>
                    <a:lnTo>
                      <a:pt x="67556" y="262986"/>
                    </a:lnTo>
                    <a:lnTo>
                      <a:pt x="76231" y="268835"/>
                    </a:lnTo>
                    <a:lnTo>
                      <a:pt x="86855" y="270979"/>
                    </a:lnTo>
                    <a:lnTo>
                      <a:pt x="168668" y="270979"/>
                    </a:lnTo>
                    <a:lnTo>
                      <a:pt x="179287" y="268835"/>
                    </a:lnTo>
                    <a:lnTo>
                      <a:pt x="187963" y="262986"/>
                    </a:lnTo>
                    <a:lnTo>
                      <a:pt x="193814" y="254311"/>
                    </a:lnTo>
                    <a:lnTo>
                      <a:pt x="195961" y="243687"/>
                    </a:lnTo>
                    <a:lnTo>
                      <a:pt x="195961" y="92328"/>
                    </a:lnTo>
                    <a:lnTo>
                      <a:pt x="225767" y="92328"/>
                    </a:lnTo>
                    <a:lnTo>
                      <a:pt x="225767" y="243687"/>
                    </a:lnTo>
                    <a:lnTo>
                      <a:pt x="227910" y="254311"/>
                    </a:lnTo>
                    <a:lnTo>
                      <a:pt x="233756" y="262986"/>
                    </a:lnTo>
                    <a:lnTo>
                      <a:pt x="242430" y="268835"/>
                    </a:lnTo>
                    <a:lnTo>
                      <a:pt x="253060" y="270979"/>
                    </a:lnTo>
                    <a:lnTo>
                      <a:pt x="334860" y="270979"/>
                    </a:lnTo>
                    <a:lnTo>
                      <a:pt x="345485" y="268835"/>
                    </a:lnTo>
                    <a:lnTo>
                      <a:pt x="354160" y="262986"/>
                    </a:lnTo>
                    <a:lnTo>
                      <a:pt x="360008" y="254311"/>
                    </a:lnTo>
                    <a:lnTo>
                      <a:pt x="362153" y="243687"/>
                    </a:lnTo>
                    <a:lnTo>
                      <a:pt x="362153" y="92328"/>
                    </a:lnTo>
                    <a:lnTo>
                      <a:pt x="394423" y="92328"/>
                    </a:lnTo>
                    <a:lnTo>
                      <a:pt x="405040" y="90184"/>
                    </a:lnTo>
                    <a:lnTo>
                      <a:pt x="413712" y="84334"/>
                    </a:lnTo>
                    <a:lnTo>
                      <a:pt x="419559" y="75655"/>
                    </a:lnTo>
                    <a:lnTo>
                      <a:pt x="421703" y="65023"/>
                    </a:lnTo>
                    <a:lnTo>
                      <a:pt x="417334" y="0"/>
                    </a:lnTo>
                    <a:close/>
                  </a:path>
                </a:pathLst>
              </a:custGeom>
              <a:solidFill>
                <a:srgbClr val="001333"/>
              </a:solidFill>
            </p:spPr>
            <p:txBody>
              <a:bodyPr wrap="square" lIns="0" tIns="0" rIns="0" bIns="0" rtlCol="0"/>
              <a:lstStyle/>
              <a:p>
                <a:pPr defTabSz="914400">
                  <a:defRPr/>
                </a:pPr>
                <a:endParaRPr sz="1400" kern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80" name="object 40">
              <a:extLst>
                <a:ext uri="{FF2B5EF4-FFF2-40B4-BE49-F238E27FC236}">
                  <a16:creationId xmlns:a16="http://schemas.microsoft.com/office/drawing/2014/main" id="{E9B6ADE6-B8DF-44C7-B040-F63948C0D88E}"/>
                </a:ext>
              </a:extLst>
            </p:cNvPr>
            <p:cNvSpPr txBox="1"/>
            <p:nvPr/>
          </p:nvSpPr>
          <p:spPr>
            <a:xfrm>
              <a:off x="4985437" y="1239828"/>
              <a:ext cx="1410970" cy="635889"/>
            </a:xfrm>
            <a:prstGeom prst="rect">
              <a:avLst/>
            </a:prstGeom>
          </p:spPr>
          <p:txBody>
            <a:bodyPr vert="horz" wrap="square" lIns="0" tIns="31750" rIns="0" bIns="0" rtlCol="0">
              <a:spAutoFit/>
            </a:bodyPr>
            <a:lstStyle/>
            <a:p>
              <a:pPr marL="12065" marR="5080" algn="ctr">
                <a:lnSpc>
                  <a:spcPts val="1530"/>
                </a:lnSpc>
                <a:spcBef>
                  <a:spcPts val="250"/>
                </a:spcBef>
              </a:pPr>
              <a:r>
                <a:rPr sz="1600" b="1" spc="15" dirty="0">
                  <a:solidFill>
                    <a:srgbClr val="FFFFFF"/>
                  </a:solidFill>
                  <a:latin typeface="Avenir LT Std 65 Medium"/>
                  <a:cs typeface="Avenir LT Std 65 Medium"/>
                </a:rPr>
                <a:t>LEARNING</a:t>
              </a:r>
              <a:r>
                <a:rPr sz="1600" b="1" spc="-65" dirty="0">
                  <a:solidFill>
                    <a:srgbClr val="FFFFFF"/>
                  </a:solidFill>
                  <a:latin typeface="Avenir LT Std 65 Medium"/>
                  <a:cs typeface="Avenir LT Std 65 Medium"/>
                </a:rPr>
                <a:t> </a:t>
              </a:r>
              <a:r>
                <a:rPr sz="1600" b="1" spc="20" dirty="0">
                  <a:solidFill>
                    <a:srgbClr val="FFFFFF"/>
                  </a:solidFill>
                  <a:latin typeface="Avenir LT Std 65 Medium"/>
                  <a:cs typeface="Avenir LT Std 65 Medium"/>
                </a:rPr>
                <a:t>AND </a:t>
              </a:r>
              <a:r>
                <a:rPr sz="1600" b="1" spc="-385" dirty="0">
                  <a:solidFill>
                    <a:srgbClr val="FFFFFF"/>
                  </a:solidFill>
                  <a:latin typeface="Avenir LT Std 65 Medium"/>
                  <a:cs typeface="Avenir LT Std 65 Medium"/>
                </a:rPr>
                <a:t> </a:t>
              </a:r>
              <a:r>
                <a:rPr sz="1600" b="1" spc="-5" dirty="0">
                  <a:solidFill>
                    <a:srgbClr val="FFFFFF"/>
                  </a:solidFill>
                  <a:latin typeface="Avenir LT Std 65 Medium"/>
                  <a:cs typeface="Avenir LT Std 65 Medium"/>
                </a:rPr>
                <a:t>INNOVATION </a:t>
              </a:r>
              <a:r>
                <a:rPr sz="1600" b="1" dirty="0">
                  <a:solidFill>
                    <a:srgbClr val="FFFFFF"/>
                  </a:solidFill>
                  <a:latin typeface="Avenir LT Std 65 Medium"/>
                  <a:cs typeface="Avenir LT Std 65 Medium"/>
                </a:rPr>
                <a:t> </a:t>
              </a:r>
              <a:r>
                <a:rPr sz="1600" b="1" spc="15" dirty="0">
                  <a:solidFill>
                    <a:srgbClr val="FFFFFF"/>
                  </a:solidFill>
                  <a:latin typeface="Avenir LT Std 65 Medium"/>
                  <a:cs typeface="Avenir LT Std 65 Medium"/>
                </a:rPr>
                <a:t>COMPETENCIES</a:t>
              </a:r>
              <a:endParaRPr sz="1600" dirty="0">
                <a:solidFill>
                  <a:prstClr val="black"/>
                </a:solidFill>
                <a:latin typeface="Avenir LT Std 65 Medium"/>
                <a:cs typeface="Avenir LT Std 65 Medium"/>
              </a:endParaRPr>
            </a:p>
          </p:txBody>
        </p:sp>
        <p:sp>
          <p:nvSpPr>
            <p:cNvPr id="81" name="object 41">
              <a:extLst>
                <a:ext uri="{FF2B5EF4-FFF2-40B4-BE49-F238E27FC236}">
                  <a16:creationId xmlns:a16="http://schemas.microsoft.com/office/drawing/2014/main" id="{00C18635-58BD-4A33-8E0F-B2A7BAE95547}"/>
                </a:ext>
              </a:extLst>
            </p:cNvPr>
            <p:cNvSpPr txBox="1"/>
            <p:nvPr/>
          </p:nvSpPr>
          <p:spPr>
            <a:xfrm>
              <a:off x="2207367" y="1224281"/>
              <a:ext cx="2211070" cy="2484902"/>
            </a:xfrm>
            <a:prstGeom prst="rect">
              <a:avLst/>
            </a:prstGeom>
          </p:spPr>
          <p:txBody>
            <a:bodyPr vert="horz" wrap="square" lIns="0" tIns="31750" rIns="0" bIns="0" rtlCol="0">
              <a:spAutoFit/>
            </a:bodyPr>
            <a:lstStyle/>
            <a:p>
              <a:pPr marL="570230" marR="5080" algn="ctr">
                <a:lnSpc>
                  <a:spcPts val="1530"/>
                </a:lnSpc>
                <a:spcBef>
                  <a:spcPts val="250"/>
                </a:spcBef>
              </a:pPr>
              <a:r>
                <a:rPr sz="1600" b="1" spc="5" dirty="0">
                  <a:solidFill>
                    <a:prstClr val="black"/>
                  </a:solidFill>
                  <a:latin typeface="Avenir LT Std 65 Medium"/>
                  <a:cs typeface="Avenir LT Std 65 Medium"/>
                </a:rPr>
                <a:t>FOUNDATIONAL </a:t>
              </a:r>
              <a:r>
                <a:rPr sz="1600" b="1" spc="10" dirty="0">
                  <a:solidFill>
                    <a:prstClr val="black"/>
                  </a:solidFill>
                  <a:latin typeface="Avenir LT Std 65 Medium"/>
                  <a:cs typeface="Avenir LT Std 65 Medium"/>
                </a:rPr>
                <a:t> </a:t>
              </a:r>
              <a:r>
                <a:rPr sz="1600" b="1" spc="15" dirty="0">
                  <a:solidFill>
                    <a:prstClr val="black"/>
                  </a:solidFill>
                  <a:latin typeface="Avenir LT Std 65 Medium"/>
                  <a:cs typeface="Avenir LT Std 65 Medium"/>
                </a:rPr>
                <a:t>KNOWLEDGE</a:t>
              </a:r>
              <a:r>
                <a:rPr sz="1600" b="1" spc="-55" dirty="0">
                  <a:solidFill>
                    <a:prstClr val="black"/>
                  </a:solidFill>
                  <a:latin typeface="Avenir LT Std 65 Medium"/>
                  <a:cs typeface="Avenir LT Std 65 Medium"/>
                </a:rPr>
                <a:t> </a:t>
              </a:r>
              <a:r>
                <a:rPr sz="1600" b="1" spc="20" dirty="0">
                  <a:solidFill>
                    <a:prstClr val="black"/>
                  </a:solidFill>
                  <a:latin typeface="Avenir LT Std 65 Medium"/>
                  <a:cs typeface="Avenir LT Std 65 Medium"/>
                </a:rPr>
                <a:t>AND </a:t>
              </a:r>
              <a:r>
                <a:rPr sz="1600" b="1" spc="-390" dirty="0">
                  <a:solidFill>
                    <a:prstClr val="black"/>
                  </a:solidFill>
                  <a:latin typeface="Avenir LT Std 65 Medium"/>
                  <a:cs typeface="Avenir LT Std 65 Medium"/>
                </a:rPr>
                <a:t> </a:t>
              </a:r>
              <a:r>
                <a:rPr sz="1600" b="1" spc="10" dirty="0">
                  <a:solidFill>
                    <a:prstClr val="black"/>
                  </a:solidFill>
                  <a:latin typeface="Avenir LT Std 65 Medium"/>
                  <a:cs typeface="Avenir LT Std 65 Medium"/>
                </a:rPr>
                <a:t>LITERACIES</a:t>
              </a:r>
              <a:endParaRPr sz="1600" dirty="0">
                <a:solidFill>
                  <a:prstClr val="black"/>
                </a:solidFill>
                <a:latin typeface="Avenir LT Std 65 Medium"/>
                <a:cs typeface="Avenir LT Std 65 Medium"/>
              </a:endParaRPr>
            </a:p>
            <a:p>
              <a:pPr marL="187325" indent="-175260">
                <a:spcBef>
                  <a:spcPts val="1565"/>
                </a:spcBef>
                <a:buFontTx/>
                <a:buChar char="•"/>
                <a:tabLst>
                  <a:tab pos="187960" algn="l"/>
                </a:tabLst>
              </a:pPr>
              <a:r>
                <a:rPr sz="900" b="1" dirty="0">
                  <a:solidFill>
                    <a:prstClr val="black"/>
                  </a:solidFill>
                  <a:latin typeface="Arial"/>
                  <a:cs typeface="Arial"/>
                </a:rPr>
                <a:t>Core</a:t>
              </a:r>
              <a:r>
                <a:rPr sz="900" b="1" spc="-10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-20" dirty="0">
                  <a:solidFill>
                    <a:prstClr val="black"/>
                  </a:solidFill>
                  <a:latin typeface="Arial"/>
                  <a:cs typeface="Arial"/>
                </a:rPr>
                <a:t>disciplinary</a:t>
              </a:r>
              <a:r>
                <a:rPr sz="900" b="1" spc="-10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25" dirty="0">
                  <a:solidFill>
                    <a:prstClr val="black"/>
                  </a:solidFill>
                  <a:latin typeface="Arial"/>
                  <a:cs typeface="Arial"/>
                </a:rPr>
                <a:t>depth</a:t>
              </a:r>
              <a:endParaRPr sz="900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marL="187325" marR="620395" indent="-175260">
                <a:lnSpc>
                  <a:spcPct val="101899"/>
                </a:lnSpc>
                <a:spcBef>
                  <a:spcPts val="550"/>
                </a:spcBef>
                <a:buFontTx/>
                <a:buChar char="•"/>
                <a:tabLst>
                  <a:tab pos="187960" algn="l"/>
                </a:tabLst>
              </a:pPr>
              <a:r>
                <a:rPr sz="900" b="1" spc="-15" dirty="0">
                  <a:solidFill>
                    <a:prstClr val="black"/>
                  </a:solidFill>
                  <a:latin typeface="Arial"/>
                  <a:cs typeface="Arial"/>
                </a:rPr>
                <a:t>Inter-disciplinary </a:t>
              </a:r>
              <a:r>
                <a:rPr sz="900" b="1" spc="-10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15" dirty="0">
                  <a:solidFill>
                    <a:prstClr val="black"/>
                  </a:solidFill>
                  <a:latin typeface="Arial"/>
                  <a:cs typeface="Arial"/>
                </a:rPr>
                <a:t>breadth</a:t>
              </a:r>
              <a:r>
                <a:rPr sz="900" b="1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prstClr val="black"/>
                  </a:solidFill>
                  <a:latin typeface="Arial"/>
                  <a:cs typeface="Arial"/>
                </a:rPr>
                <a:t>and</a:t>
              </a:r>
              <a:r>
                <a:rPr sz="900" b="1" spc="5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-40" dirty="0">
                  <a:solidFill>
                    <a:prstClr val="black"/>
                  </a:solidFill>
                  <a:latin typeface="Arial"/>
                  <a:cs typeface="Arial"/>
                </a:rPr>
                <a:t>synthesis</a:t>
              </a:r>
              <a:endParaRPr sz="900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marL="187325" indent="-175260">
                <a:spcBef>
                  <a:spcPts val="575"/>
                </a:spcBef>
                <a:buFontTx/>
                <a:buChar char="•"/>
                <a:tabLst>
                  <a:tab pos="187960" algn="l"/>
                </a:tabLst>
              </a:pPr>
              <a:r>
                <a:rPr sz="900" b="1" spc="10" dirty="0">
                  <a:solidFill>
                    <a:prstClr val="black"/>
                  </a:solidFill>
                  <a:latin typeface="Arial"/>
                  <a:cs typeface="Arial"/>
                </a:rPr>
                <a:t>Knowledge</a:t>
              </a:r>
              <a:r>
                <a:rPr sz="900" b="1" spc="-10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prstClr val="black"/>
                  </a:solidFill>
                  <a:latin typeface="Arial"/>
                  <a:cs typeface="Arial"/>
                </a:rPr>
                <a:t>creation</a:t>
              </a:r>
              <a:endParaRPr sz="900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marL="187325" marR="744220" indent="-175260">
                <a:lnSpc>
                  <a:spcPts val="1220"/>
                </a:lnSpc>
                <a:spcBef>
                  <a:spcPts val="645"/>
                </a:spcBef>
                <a:buFontTx/>
                <a:buChar char="•"/>
                <a:tabLst>
                  <a:tab pos="187960" algn="l"/>
                </a:tabLst>
              </a:pPr>
              <a:r>
                <a:rPr sz="900" b="1" spc="20" dirty="0">
                  <a:solidFill>
                    <a:prstClr val="black"/>
                  </a:solidFill>
                  <a:latin typeface="Arial"/>
                  <a:cs typeface="Arial"/>
                </a:rPr>
                <a:t>Multiple </a:t>
              </a:r>
              <a:r>
                <a:rPr sz="900" b="1" spc="-10" dirty="0">
                  <a:solidFill>
                    <a:prstClr val="black"/>
                  </a:solidFill>
                  <a:latin typeface="Arial"/>
                  <a:cs typeface="Arial"/>
                </a:rPr>
                <a:t>literacies </a:t>
              </a:r>
              <a:r>
                <a:rPr sz="900" b="1" spc="-5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-15" dirty="0">
                  <a:solidFill>
                    <a:prstClr val="black"/>
                  </a:solidFill>
                  <a:latin typeface="Arial"/>
                  <a:cs typeface="Arial"/>
                </a:rPr>
                <a:t>(academic,</a:t>
              </a:r>
              <a:r>
                <a:rPr sz="900" b="1" spc="15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10" dirty="0">
                  <a:solidFill>
                    <a:prstClr val="black"/>
                  </a:solidFill>
                  <a:latin typeface="Arial"/>
                  <a:cs typeface="Arial"/>
                </a:rPr>
                <a:t>digital, </a:t>
              </a:r>
              <a:r>
                <a:rPr sz="900" b="1" spc="15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-25" dirty="0">
                  <a:solidFill>
                    <a:prstClr val="black"/>
                  </a:solidFill>
                  <a:latin typeface="Arial"/>
                  <a:cs typeface="Arial"/>
                </a:rPr>
                <a:t>numeracy,</a:t>
              </a:r>
              <a:r>
                <a:rPr sz="900" b="1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-30" dirty="0">
                  <a:solidFill>
                    <a:prstClr val="black"/>
                  </a:solidFill>
                  <a:latin typeface="Arial"/>
                  <a:cs typeface="Arial"/>
                </a:rPr>
                <a:t>civic,</a:t>
              </a:r>
              <a:r>
                <a:rPr sz="900" b="1" spc="5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prstClr val="black"/>
                  </a:solidFill>
                  <a:latin typeface="Arial"/>
                  <a:cs typeface="Arial"/>
                </a:rPr>
                <a:t>etc)</a:t>
              </a:r>
              <a:endParaRPr sz="900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marL="187325" marR="1071245" indent="-175260">
                <a:lnSpc>
                  <a:spcPct val="101899"/>
                </a:lnSpc>
                <a:spcBef>
                  <a:spcPts val="525"/>
                </a:spcBef>
                <a:buFontTx/>
                <a:buChar char="•"/>
                <a:tabLst>
                  <a:tab pos="187960" algn="l"/>
                </a:tabLst>
              </a:pPr>
              <a:r>
                <a:rPr sz="900" b="1" spc="-130" dirty="0">
                  <a:solidFill>
                    <a:prstClr val="black"/>
                  </a:solidFill>
                  <a:latin typeface="Arial"/>
                  <a:cs typeface="Arial"/>
                </a:rPr>
                <a:t>T</a:t>
              </a:r>
              <a:r>
                <a:rPr sz="900" b="1" spc="-15" dirty="0">
                  <a:solidFill>
                    <a:prstClr val="black"/>
                  </a:solidFill>
                  <a:latin typeface="Arial"/>
                  <a:cs typeface="Arial"/>
                </a:rPr>
                <a:t>ransfo</a:t>
              </a:r>
              <a:r>
                <a:rPr sz="900" b="1" dirty="0">
                  <a:solidFill>
                    <a:prstClr val="black"/>
                  </a:solidFill>
                  <a:latin typeface="Arial"/>
                  <a:cs typeface="Arial"/>
                </a:rPr>
                <a:t>r</a:t>
              </a:r>
              <a:r>
                <a:rPr sz="900" b="1" spc="15" dirty="0">
                  <a:solidFill>
                    <a:prstClr val="black"/>
                  </a:solidFill>
                  <a:latin typeface="Arial"/>
                  <a:cs typeface="Arial"/>
                </a:rPr>
                <a:t>mat</a:t>
              </a:r>
              <a:r>
                <a:rPr sz="900" b="1" spc="-5" dirty="0">
                  <a:solidFill>
                    <a:prstClr val="black"/>
                  </a:solidFill>
                  <a:latin typeface="Arial"/>
                  <a:cs typeface="Arial"/>
                </a:rPr>
                <a:t>ive  </a:t>
              </a:r>
              <a:r>
                <a:rPr sz="900" b="1" spc="-10" dirty="0">
                  <a:solidFill>
                    <a:prstClr val="black"/>
                  </a:solidFill>
                  <a:latin typeface="Arial"/>
                  <a:cs typeface="Arial"/>
                </a:rPr>
                <a:t>competencies</a:t>
              </a:r>
              <a:endParaRPr sz="9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82" name="object 42">
              <a:extLst>
                <a:ext uri="{FF2B5EF4-FFF2-40B4-BE49-F238E27FC236}">
                  <a16:creationId xmlns:a16="http://schemas.microsoft.com/office/drawing/2014/main" id="{DE5C34E5-C027-40EB-9D1C-3E39E742DD7D}"/>
                </a:ext>
              </a:extLst>
            </p:cNvPr>
            <p:cNvSpPr txBox="1"/>
            <p:nvPr/>
          </p:nvSpPr>
          <p:spPr>
            <a:xfrm>
              <a:off x="3243321" y="4130946"/>
              <a:ext cx="2692430" cy="1459485"/>
            </a:xfrm>
            <a:prstGeom prst="rect">
              <a:avLst/>
            </a:prstGeom>
          </p:spPr>
          <p:txBody>
            <a:bodyPr vert="horz" wrap="square" lIns="0" tIns="100330" rIns="0" bIns="0" rtlCol="0">
              <a:spAutoFit/>
            </a:bodyPr>
            <a:lstStyle/>
            <a:p>
              <a:pPr marL="201295" algn="ctr">
                <a:spcBef>
                  <a:spcPts val="790"/>
                </a:spcBef>
              </a:pPr>
              <a:r>
                <a:rPr sz="1600" b="1" spc="10" dirty="0">
                  <a:solidFill>
                    <a:prstClr val="black"/>
                  </a:solidFill>
                  <a:latin typeface="Avenir LT Std 65 Medium"/>
                  <a:cs typeface="Avenir LT Std 65 Medium"/>
                </a:rPr>
                <a:t>LIFE</a:t>
              </a:r>
              <a:r>
                <a:rPr sz="1600" b="1" spc="-10" dirty="0">
                  <a:solidFill>
                    <a:prstClr val="black"/>
                  </a:solidFill>
                  <a:latin typeface="Avenir LT Std 65 Medium"/>
                  <a:cs typeface="Avenir LT Std 65 Medium"/>
                </a:rPr>
                <a:t> </a:t>
              </a:r>
              <a:r>
                <a:rPr sz="1600" b="1" spc="20" dirty="0">
                  <a:solidFill>
                    <a:prstClr val="black"/>
                  </a:solidFill>
                  <a:latin typeface="Avenir LT Std 65 Medium"/>
                  <a:cs typeface="Avenir LT Std 65 Medium"/>
                </a:rPr>
                <a:t>AND</a:t>
              </a:r>
              <a:r>
                <a:rPr sz="1600" b="1" spc="-5" dirty="0">
                  <a:solidFill>
                    <a:prstClr val="black"/>
                  </a:solidFill>
                  <a:latin typeface="Avenir LT Std 65 Medium"/>
                  <a:cs typeface="Avenir LT Std 65 Medium"/>
                </a:rPr>
                <a:t> </a:t>
              </a:r>
              <a:r>
                <a:rPr sz="1600" b="1" spc="15" dirty="0">
                  <a:solidFill>
                    <a:prstClr val="black"/>
                  </a:solidFill>
                  <a:latin typeface="Avenir LT Std 65 Medium"/>
                  <a:cs typeface="Avenir LT Std 65 Medium"/>
                </a:rPr>
                <a:t>CAREER</a:t>
              </a:r>
              <a:r>
                <a:rPr sz="1600" b="1" spc="-5" dirty="0">
                  <a:solidFill>
                    <a:prstClr val="black"/>
                  </a:solidFill>
                  <a:latin typeface="Avenir LT Std 65 Medium"/>
                  <a:cs typeface="Avenir LT Std 65 Medium"/>
                </a:rPr>
                <a:t> </a:t>
              </a:r>
              <a:r>
                <a:rPr sz="1600" b="1" spc="10" dirty="0">
                  <a:solidFill>
                    <a:prstClr val="black"/>
                  </a:solidFill>
                  <a:latin typeface="Avenir LT Std 65 Medium"/>
                  <a:cs typeface="Avenir LT Std 65 Medium"/>
                </a:rPr>
                <a:t>SKILLS</a:t>
              </a:r>
              <a:endParaRPr sz="1600" dirty="0">
                <a:solidFill>
                  <a:prstClr val="black"/>
                </a:solidFill>
                <a:latin typeface="Avenir LT Std 65 Medium"/>
                <a:cs typeface="Avenir LT Std 65 Medium"/>
              </a:endParaRPr>
            </a:p>
            <a:p>
              <a:pPr marL="187325" indent="-175260" algn="ctr">
                <a:spcBef>
                  <a:spcPts val="545"/>
                </a:spcBef>
                <a:buFontTx/>
                <a:buChar char="•"/>
                <a:tabLst>
                  <a:tab pos="187960" algn="l"/>
                </a:tabLst>
              </a:pPr>
              <a:r>
                <a:rPr sz="900" b="1" spc="-30" dirty="0">
                  <a:solidFill>
                    <a:prstClr val="black"/>
                  </a:solidFill>
                  <a:latin typeface="Arial"/>
                  <a:cs typeface="Arial"/>
                </a:rPr>
                <a:t>Professionalism</a:t>
              </a:r>
              <a:r>
                <a:rPr sz="900" b="1" spc="25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prstClr val="black"/>
                  </a:solidFill>
                  <a:latin typeface="Arial"/>
                  <a:cs typeface="Arial"/>
                </a:rPr>
                <a:t>and</a:t>
              </a:r>
              <a:r>
                <a:rPr sz="900" b="1" spc="30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10" dirty="0">
                  <a:solidFill>
                    <a:prstClr val="black"/>
                  </a:solidFill>
                  <a:latin typeface="Arial"/>
                  <a:cs typeface="Arial"/>
                </a:rPr>
                <a:t>integrity</a:t>
              </a:r>
              <a:endParaRPr sz="900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marL="187325" indent="-175260" algn="ctr">
                <a:spcBef>
                  <a:spcPts val="570"/>
                </a:spcBef>
                <a:buFontTx/>
                <a:buChar char="•"/>
                <a:tabLst>
                  <a:tab pos="187960" algn="l"/>
                </a:tabLst>
              </a:pPr>
              <a:r>
                <a:rPr sz="900" b="1" spc="-25" dirty="0">
                  <a:solidFill>
                    <a:prstClr val="black"/>
                  </a:solidFill>
                  <a:latin typeface="Arial"/>
                  <a:cs typeface="Arial"/>
                </a:rPr>
                <a:t>Resilience</a:t>
              </a:r>
              <a:r>
                <a:rPr sz="900" b="1" spc="10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prstClr val="black"/>
                  </a:solidFill>
                  <a:latin typeface="Arial"/>
                  <a:cs typeface="Arial"/>
                </a:rPr>
                <a:t>and</a:t>
              </a:r>
              <a:r>
                <a:rPr sz="900" b="1" spc="15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-15" dirty="0">
                  <a:solidFill>
                    <a:prstClr val="black"/>
                  </a:solidFill>
                  <a:latin typeface="Arial"/>
                  <a:cs typeface="Arial"/>
                </a:rPr>
                <a:t>persistence</a:t>
              </a:r>
              <a:endParaRPr sz="900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marL="187325" indent="-175260" algn="ctr">
                <a:spcBef>
                  <a:spcPts val="575"/>
                </a:spcBef>
                <a:buFontTx/>
                <a:buChar char="•"/>
                <a:tabLst>
                  <a:tab pos="187960" algn="l"/>
                </a:tabLst>
              </a:pPr>
              <a:r>
                <a:rPr sz="900" b="1" spc="15" dirty="0">
                  <a:solidFill>
                    <a:prstClr val="black"/>
                  </a:solidFill>
                  <a:latin typeface="Arial"/>
                  <a:cs typeface="Arial"/>
                </a:rPr>
                <a:t>Adaptive</a:t>
              </a:r>
              <a:r>
                <a:rPr sz="900" b="1" spc="-10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5" dirty="0">
                  <a:solidFill>
                    <a:prstClr val="black"/>
                  </a:solidFill>
                  <a:latin typeface="Arial"/>
                  <a:cs typeface="Arial"/>
                </a:rPr>
                <a:t>expertise</a:t>
              </a:r>
              <a:endParaRPr sz="900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marL="187325" indent="-175260" algn="ctr">
                <a:spcBef>
                  <a:spcPts val="575"/>
                </a:spcBef>
                <a:buFontTx/>
                <a:buChar char="•"/>
                <a:tabLst>
                  <a:tab pos="187960" algn="l"/>
                </a:tabLst>
              </a:pPr>
              <a:r>
                <a:rPr sz="900" b="1" spc="-30" dirty="0">
                  <a:solidFill>
                    <a:prstClr val="black"/>
                  </a:solidFill>
                  <a:latin typeface="Arial"/>
                  <a:cs typeface="Arial"/>
                </a:rPr>
                <a:t>Socially</a:t>
              </a:r>
              <a:r>
                <a:rPr sz="900" b="1" spc="20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-40" dirty="0">
                  <a:solidFill>
                    <a:prstClr val="black"/>
                  </a:solidFill>
                  <a:latin typeface="Arial"/>
                  <a:cs typeface="Arial"/>
                </a:rPr>
                <a:t>conscious,</a:t>
              </a:r>
              <a:r>
                <a:rPr sz="900" b="1" spc="25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-15" dirty="0">
                  <a:solidFill>
                    <a:prstClr val="black"/>
                  </a:solidFill>
                  <a:latin typeface="Arial"/>
                  <a:cs typeface="Arial"/>
                </a:rPr>
                <a:t>responsible</a:t>
              </a:r>
              <a:r>
                <a:rPr sz="900" b="1" spc="25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5" dirty="0">
                  <a:solidFill>
                    <a:prstClr val="black"/>
                  </a:solidFill>
                  <a:latin typeface="Arial"/>
                  <a:cs typeface="Arial"/>
                </a:rPr>
                <a:t>global</a:t>
              </a:r>
              <a:r>
                <a:rPr sz="900" b="1" spc="25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-20" dirty="0">
                  <a:solidFill>
                    <a:prstClr val="black"/>
                  </a:solidFill>
                  <a:latin typeface="Arial"/>
                  <a:cs typeface="Arial"/>
                </a:rPr>
                <a:t>citizens</a:t>
              </a:r>
              <a:endParaRPr sz="900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marL="187325" indent="-175260" algn="ctr">
                <a:spcBef>
                  <a:spcPts val="575"/>
                </a:spcBef>
                <a:buFontTx/>
                <a:buChar char="•"/>
                <a:tabLst>
                  <a:tab pos="187960" algn="l"/>
                </a:tabLst>
              </a:pPr>
              <a:r>
                <a:rPr sz="900" b="1" spc="-25" dirty="0">
                  <a:solidFill>
                    <a:prstClr val="black"/>
                  </a:solidFill>
                  <a:latin typeface="Arial"/>
                  <a:cs typeface="Arial"/>
                </a:rPr>
                <a:t>Progressive</a:t>
              </a:r>
              <a:r>
                <a:rPr sz="900" b="1" spc="10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00" b="1" spc="-15" dirty="0">
                  <a:solidFill>
                    <a:prstClr val="black"/>
                  </a:solidFill>
                  <a:latin typeface="Arial"/>
                  <a:cs typeface="Arial"/>
                </a:rPr>
                <a:t>agency</a:t>
              </a:r>
              <a:endParaRPr sz="9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83" name="object 43">
              <a:extLst>
                <a:ext uri="{FF2B5EF4-FFF2-40B4-BE49-F238E27FC236}">
                  <a16:creationId xmlns:a16="http://schemas.microsoft.com/office/drawing/2014/main" id="{4AA7CAFB-74E1-4B1D-B9F1-460A8664F4A3}"/>
                </a:ext>
              </a:extLst>
            </p:cNvPr>
            <p:cNvSpPr txBox="1"/>
            <p:nvPr/>
          </p:nvSpPr>
          <p:spPr>
            <a:xfrm>
              <a:off x="5618711" y="1960726"/>
              <a:ext cx="1475105" cy="1271648"/>
            </a:xfrm>
            <a:prstGeom prst="rect">
              <a:avLst/>
            </a:prstGeom>
          </p:spPr>
          <p:txBody>
            <a:bodyPr vert="horz" wrap="square" lIns="0" tIns="85090" rIns="0" bIns="0" rtlCol="0">
              <a:spAutoFit/>
            </a:bodyPr>
            <a:lstStyle/>
            <a:p>
              <a:pPr marL="187325" indent="-175260">
                <a:spcBef>
                  <a:spcPts val="670"/>
                </a:spcBef>
                <a:buFontTx/>
                <a:buChar char="•"/>
                <a:tabLst>
                  <a:tab pos="187960" algn="l"/>
                </a:tabLst>
              </a:pP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Intellectual</a:t>
              </a:r>
              <a:r>
                <a:rPr sz="900" b="1" spc="-2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20" dirty="0">
                  <a:solidFill>
                    <a:srgbClr val="FFFFFF"/>
                  </a:solidFill>
                  <a:latin typeface="Arial"/>
                  <a:cs typeface="Arial"/>
                </a:rPr>
                <a:t>curiosity</a:t>
              </a:r>
              <a:endParaRPr sz="900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marL="187325" indent="-175260">
                <a:spcBef>
                  <a:spcPts val="575"/>
                </a:spcBef>
                <a:buFontTx/>
                <a:buChar char="•"/>
                <a:tabLst>
                  <a:tab pos="187960" algn="l"/>
                </a:tabLst>
              </a:pP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Critical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thinking</a:t>
              </a:r>
              <a:endParaRPr sz="900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marL="187325" marR="332740" indent="-175260">
                <a:lnSpc>
                  <a:spcPct val="101899"/>
                </a:lnSpc>
                <a:spcBef>
                  <a:spcPts val="550"/>
                </a:spcBef>
                <a:buFontTx/>
                <a:buChar char="•"/>
                <a:tabLst>
                  <a:tab pos="187960" algn="l"/>
                </a:tabLst>
              </a:pP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Innovation</a:t>
              </a:r>
              <a:r>
                <a:rPr sz="900" b="1" spc="-5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and </a:t>
              </a:r>
              <a:r>
                <a:rPr sz="900" b="1" spc="-28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creativity</a:t>
              </a:r>
              <a:endParaRPr sz="900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marL="187325" indent="-175260">
                <a:spcBef>
                  <a:spcPts val="575"/>
                </a:spcBef>
                <a:buFontTx/>
                <a:buChar char="•"/>
                <a:tabLst>
                  <a:tab pos="187960" algn="l"/>
                </a:tabLst>
              </a:pP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Communication</a:t>
              </a:r>
              <a:endParaRPr sz="900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marL="187325" indent="-175260">
                <a:spcBef>
                  <a:spcPts val="575"/>
                </a:spcBef>
                <a:buFontTx/>
                <a:buChar char="•"/>
                <a:tabLst>
                  <a:tab pos="187960" algn="l"/>
                </a:tabLst>
              </a:pP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Collaboration</a:t>
              </a:r>
              <a:endParaRPr sz="9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84" name="object 44">
              <a:extLst>
                <a:ext uri="{FF2B5EF4-FFF2-40B4-BE49-F238E27FC236}">
                  <a16:creationId xmlns:a16="http://schemas.microsoft.com/office/drawing/2014/main" id="{212368C3-3B17-462B-8A5D-11237FDFC5D2}"/>
                </a:ext>
              </a:extLst>
            </p:cNvPr>
            <p:cNvSpPr txBox="1"/>
            <p:nvPr/>
          </p:nvSpPr>
          <p:spPr>
            <a:xfrm>
              <a:off x="4166318" y="149895"/>
              <a:ext cx="1130935" cy="239934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>
                <a:spcBef>
                  <a:spcPts val="130"/>
                </a:spcBef>
              </a:pPr>
              <a:r>
                <a:rPr sz="1400" spc="65" dirty="0">
                  <a:solidFill>
                    <a:srgbClr val="0D3657"/>
                  </a:solidFill>
                  <a:latin typeface="Arial"/>
                  <a:cs typeface="Arial"/>
                </a:rPr>
                <a:t>LIFELONG</a:t>
              </a:r>
              <a:endParaRPr sz="14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85" name="object 45">
              <a:extLst>
                <a:ext uri="{FF2B5EF4-FFF2-40B4-BE49-F238E27FC236}">
                  <a16:creationId xmlns:a16="http://schemas.microsoft.com/office/drawing/2014/main" id="{760137AE-F698-4D1A-964C-993941197751}"/>
                </a:ext>
              </a:extLst>
            </p:cNvPr>
            <p:cNvSpPr txBox="1"/>
            <p:nvPr/>
          </p:nvSpPr>
          <p:spPr>
            <a:xfrm>
              <a:off x="4126948" y="374624"/>
              <a:ext cx="1170305" cy="239934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>
                <a:spcBef>
                  <a:spcPts val="130"/>
                </a:spcBef>
              </a:pPr>
              <a:r>
                <a:rPr sz="1400" spc="70" dirty="0">
                  <a:solidFill>
                    <a:srgbClr val="0D3657"/>
                  </a:solidFill>
                  <a:latin typeface="Arial"/>
                  <a:cs typeface="Arial"/>
                </a:rPr>
                <a:t>LEARNING</a:t>
              </a:r>
              <a:endParaRPr sz="14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86" name="object 46">
              <a:extLst>
                <a:ext uri="{FF2B5EF4-FFF2-40B4-BE49-F238E27FC236}">
                  <a16:creationId xmlns:a16="http://schemas.microsoft.com/office/drawing/2014/main" id="{F7ABA9FB-14E8-4317-9207-479EF17C46B3}"/>
                </a:ext>
              </a:extLst>
            </p:cNvPr>
            <p:cNvSpPr txBox="1"/>
            <p:nvPr/>
          </p:nvSpPr>
          <p:spPr>
            <a:xfrm rot="18120000">
              <a:off x="6562595" y="4464965"/>
              <a:ext cx="1126055" cy="20955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550"/>
                </a:lnSpc>
              </a:pPr>
              <a:r>
                <a:rPr sz="1400" spc="65" dirty="0">
                  <a:solidFill>
                    <a:srgbClr val="0D3657"/>
                  </a:solidFill>
                  <a:latin typeface="Arial"/>
                  <a:cs typeface="Arial"/>
                </a:rPr>
                <a:t>LIFELONG</a:t>
              </a:r>
              <a:endParaRPr sz="14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87" name="object 47">
              <a:extLst>
                <a:ext uri="{FF2B5EF4-FFF2-40B4-BE49-F238E27FC236}">
                  <a16:creationId xmlns:a16="http://schemas.microsoft.com/office/drawing/2014/main" id="{752ECE6D-A493-41FE-98B9-327A9CBE2E3C}"/>
                </a:ext>
              </a:extLst>
            </p:cNvPr>
            <p:cNvSpPr txBox="1"/>
            <p:nvPr/>
          </p:nvSpPr>
          <p:spPr>
            <a:xfrm rot="18120000">
              <a:off x="6707116" y="4584761"/>
              <a:ext cx="1164732" cy="20955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550"/>
                </a:lnSpc>
              </a:pPr>
              <a:r>
                <a:rPr sz="1400" spc="70" dirty="0">
                  <a:solidFill>
                    <a:srgbClr val="0D3657"/>
                  </a:solidFill>
                  <a:latin typeface="Arial"/>
                  <a:cs typeface="Arial"/>
                </a:rPr>
                <a:t>LEARNING</a:t>
              </a:r>
              <a:endParaRPr sz="14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88" name="object 48">
              <a:extLst>
                <a:ext uri="{FF2B5EF4-FFF2-40B4-BE49-F238E27FC236}">
                  <a16:creationId xmlns:a16="http://schemas.microsoft.com/office/drawing/2014/main" id="{0F8510C5-052A-442E-AA03-00A4F1A29DC2}"/>
                </a:ext>
              </a:extLst>
            </p:cNvPr>
            <p:cNvSpPr txBox="1"/>
            <p:nvPr/>
          </p:nvSpPr>
          <p:spPr>
            <a:xfrm rot="3540000">
              <a:off x="1627998" y="4550796"/>
              <a:ext cx="1128550" cy="19242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490"/>
                </a:lnSpc>
              </a:pPr>
              <a:r>
                <a:rPr sz="1400" spc="65" dirty="0">
                  <a:solidFill>
                    <a:srgbClr val="0D3657"/>
                  </a:solidFill>
                  <a:latin typeface="Arial"/>
                  <a:cs typeface="Arial"/>
                </a:rPr>
                <a:t>LIFELONG</a:t>
              </a:r>
              <a:endParaRPr sz="14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89" name="object 49">
              <a:extLst>
                <a:ext uri="{FF2B5EF4-FFF2-40B4-BE49-F238E27FC236}">
                  <a16:creationId xmlns:a16="http://schemas.microsoft.com/office/drawing/2014/main" id="{EF8A4CBD-47BD-4C1A-AA60-C5F05202ACC9}"/>
                </a:ext>
              </a:extLst>
            </p:cNvPr>
            <p:cNvSpPr txBox="1"/>
            <p:nvPr/>
          </p:nvSpPr>
          <p:spPr>
            <a:xfrm rot="3540000">
              <a:off x="1428741" y="4647998"/>
              <a:ext cx="1167229" cy="19242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490"/>
                </a:lnSpc>
              </a:pPr>
              <a:r>
                <a:rPr sz="1400" spc="70" dirty="0">
                  <a:solidFill>
                    <a:srgbClr val="0D3657"/>
                  </a:solidFill>
                  <a:latin typeface="Arial"/>
                  <a:cs typeface="Arial"/>
                </a:rPr>
                <a:t>LEARNING</a:t>
              </a:r>
              <a:endParaRPr sz="14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C9A9186B-0274-4CDB-B050-2494AE08F065}"/>
              </a:ext>
            </a:extLst>
          </p:cNvPr>
          <p:cNvSpPr txBox="1"/>
          <p:nvPr/>
        </p:nvSpPr>
        <p:spPr>
          <a:xfrm>
            <a:off x="0" y="1"/>
            <a:ext cx="12192000" cy="646331"/>
          </a:xfrm>
          <a:prstGeom prst="rect">
            <a:avLst/>
          </a:prstGeom>
          <a:solidFill>
            <a:srgbClr val="120D1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Vision 2030 graduate attributes</a:t>
            </a:r>
          </a:p>
        </p:txBody>
      </p:sp>
    </p:spTree>
    <p:extLst>
      <p:ext uri="{BB962C8B-B14F-4D97-AF65-F5344CB8AC3E}">
        <p14:creationId xmlns:p14="http://schemas.microsoft.com/office/powerpoint/2010/main" val="979038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DE6D54-0A0C-ACBA-A5E5-6C9893F8BBB9}"/>
              </a:ext>
            </a:extLst>
          </p:cNvPr>
          <p:cNvSpPr txBox="1"/>
          <p:nvPr/>
        </p:nvSpPr>
        <p:spPr>
          <a:xfrm>
            <a:off x="0" y="-7685"/>
            <a:ext cx="12192000" cy="646331"/>
          </a:xfrm>
          <a:prstGeom prst="rect">
            <a:avLst/>
          </a:prstGeom>
          <a:solidFill>
            <a:srgbClr val="120D1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Institutional research themes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7681DF-2F94-DF6A-97FA-BD63E38C6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02" y="756212"/>
            <a:ext cx="11918183" cy="595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194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3B7CAD-8CDD-60EE-9690-DE365D1B44D2}"/>
              </a:ext>
            </a:extLst>
          </p:cNvPr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20D1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Types of problems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BBC823-4E38-941A-0C6F-758D6D93E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528" y="651209"/>
            <a:ext cx="8747232" cy="57210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0FA80C-040D-345E-0E77-BC40CF947324}"/>
              </a:ext>
            </a:extLst>
          </p:cNvPr>
          <p:cNvSpPr txBox="1"/>
          <p:nvPr/>
        </p:nvSpPr>
        <p:spPr>
          <a:xfrm>
            <a:off x="3688715" y="6494345"/>
            <a:ext cx="4814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dirty="0">
                <a:latin typeface="Avenir Next LT Pro" panose="020B0504020202020204" pitchFamily="34" charset="0"/>
                <a:hlinkClick r:id="rId3"/>
              </a:rPr>
              <a:t>https://www.mdpi.com/2071-1050/12/15/5895#</a:t>
            </a:r>
            <a:r>
              <a:rPr lang="en-ZA" sz="1400" dirty="0">
                <a:latin typeface="Avenir Next LT Pro" panose="020B0504020202020204" pitchFamily="34" charset="0"/>
              </a:rPr>
              <a:t> </a:t>
            </a:r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2109FB0B-CE33-7EE5-3F69-56D9427C1E69}"/>
              </a:ext>
            </a:extLst>
          </p:cNvPr>
          <p:cNvSpPr/>
          <p:nvPr/>
        </p:nvSpPr>
        <p:spPr>
          <a:xfrm>
            <a:off x="7656195" y="1066800"/>
            <a:ext cx="1467485" cy="1009650"/>
          </a:xfrm>
          <a:prstGeom prst="flowChartConnector">
            <a:avLst/>
          </a:prstGeom>
          <a:noFill/>
          <a:ln w="19050">
            <a:solidFill>
              <a:srgbClr val="071B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308926-07D1-3306-A5CE-EB636EB2077D}"/>
              </a:ext>
            </a:extLst>
          </p:cNvPr>
          <p:cNvSpPr txBox="1"/>
          <p:nvPr/>
        </p:nvSpPr>
        <p:spPr>
          <a:xfrm>
            <a:off x="495300" y="6061166"/>
            <a:ext cx="2209800" cy="4331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43877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E43E67D-3FA9-5033-BE42-883373A8D6D8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120D1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Examples of “wicked” problems</a:t>
            </a: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B347CCB8-9084-73FF-92BA-66AAF6061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21" y="637037"/>
            <a:ext cx="5267658" cy="622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388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052CA6-A09D-D740-2051-3585DF439D89}"/>
              </a:ext>
            </a:extLst>
          </p:cNvPr>
          <p:cNvSpPr txBox="1"/>
          <p:nvPr/>
        </p:nvSpPr>
        <p:spPr>
          <a:xfrm>
            <a:off x="0" y="-7685"/>
            <a:ext cx="12192000" cy="646331"/>
          </a:xfrm>
          <a:prstGeom prst="rect">
            <a:avLst/>
          </a:prstGeom>
          <a:solidFill>
            <a:srgbClr val="120D1F"/>
          </a:solidFill>
        </p:spPr>
        <p:txBody>
          <a:bodyPr wrap="square" rtlCol="0">
            <a:spAutoFit/>
          </a:bodyPr>
          <a:lstStyle/>
          <a:p>
            <a:pPr algn="ctr"/>
            <a:endParaRPr lang="en-US" sz="3600" b="1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5AEA4B-9BAC-CED2-DCAD-1EB2CE5D6D3D}"/>
              </a:ext>
            </a:extLst>
          </p:cNvPr>
          <p:cNvSpPr txBox="1"/>
          <p:nvPr/>
        </p:nvSpPr>
        <p:spPr>
          <a:xfrm>
            <a:off x="2032001" y="-7686"/>
            <a:ext cx="827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Multi-, inter- and </a:t>
            </a:r>
            <a:r>
              <a:rPr lang="en-US" sz="3600" b="1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transdisciplinarity</a:t>
            </a:r>
            <a:endParaRPr lang="en-US" sz="3600" b="1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D4CD114-F89A-E17F-7BAE-19D20F0FC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0" y="895084"/>
            <a:ext cx="12050520" cy="331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781F08-11F8-9967-C913-F4460D9F448D}"/>
              </a:ext>
            </a:extLst>
          </p:cNvPr>
          <p:cNvSpPr txBox="1"/>
          <p:nvPr/>
        </p:nvSpPr>
        <p:spPr>
          <a:xfrm>
            <a:off x="2450919" y="6478229"/>
            <a:ext cx="7290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dirty="0">
                <a:latin typeface="Avenir Next LT Pro" panose="020B0504020202020204" pitchFamily="34" charset="0"/>
                <a:hlinkClick r:id="rId3"/>
              </a:rPr>
              <a:t>http://workplaceunlimited.blogspot.com/2018/10/the-transdisciplinary-workplace.html</a:t>
            </a:r>
            <a:r>
              <a:rPr lang="en-ZA" sz="1400" dirty="0">
                <a:latin typeface="Avenir Next LT Pro" panose="020B050402020202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2B1B1B-0975-95C2-5834-A5971E24B686}"/>
              </a:ext>
            </a:extLst>
          </p:cNvPr>
          <p:cNvSpPr txBox="1"/>
          <p:nvPr/>
        </p:nvSpPr>
        <p:spPr>
          <a:xfrm>
            <a:off x="561975" y="5972175"/>
            <a:ext cx="2105025" cy="506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104603-49BD-74FF-E949-63B0D26DAF56}"/>
              </a:ext>
            </a:extLst>
          </p:cNvPr>
          <p:cNvSpPr txBox="1"/>
          <p:nvPr/>
        </p:nvSpPr>
        <p:spPr>
          <a:xfrm>
            <a:off x="561975" y="4516753"/>
            <a:ext cx="11068050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120D1F"/>
            </a:solidFill>
          </a:ln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120D1F"/>
                </a:solidFill>
                <a:latin typeface="Avenir Next LT Pro" panose="020B0504020202020204" pitchFamily="34" charset="0"/>
              </a:rPr>
              <a:t>TD </a:t>
            </a:r>
            <a:r>
              <a:rPr lang="en-ZA" sz="2000" b="0" i="0" u="none" strike="noStrike" dirty="0">
                <a:solidFill>
                  <a:srgbClr val="120D1F"/>
                </a:solidFill>
                <a:effectLst/>
                <a:latin typeface="Avenir Next LT Pro" panose="020B0504020202020204" pitchFamily="34" charset="0"/>
              </a:rPr>
              <a:t>is a collaboration between different disciplines/professions with the sharing and application of skills, methodologies, and philosophies.</a:t>
            </a:r>
            <a:endParaRPr lang="en-ZA" sz="2000" dirty="0">
              <a:solidFill>
                <a:srgbClr val="120D1F"/>
              </a:solidFill>
              <a:latin typeface="Avenir Next LT Pro" panose="020B05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120D1F"/>
                </a:solidFill>
                <a:latin typeface="Avenir Next LT Pro" panose="020B0504020202020204" pitchFamily="34" charset="0"/>
              </a:rPr>
              <a:t>TD </a:t>
            </a:r>
            <a:r>
              <a:rPr lang="en-ZA" sz="2000" b="0" i="0" u="none" strike="noStrike" dirty="0">
                <a:solidFill>
                  <a:srgbClr val="120D1F"/>
                </a:solidFill>
                <a:effectLst/>
                <a:latin typeface="Avenir Next LT Pro" panose="020B0504020202020204" pitchFamily="34" charset="0"/>
              </a:rPr>
              <a:t>is coordinated to address a real-world theme or problem that requires the perspectives of multiple disciplines/professions.</a:t>
            </a:r>
            <a:endParaRPr lang="en-ZA" sz="2000" dirty="0">
              <a:solidFill>
                <a:srgbClr val="120D1F"/>
              </a:solidFill>
              <a:latin typeface="Avenir Next LT Pro" panose="020B05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120D1F"/>
                </a:solidFill>
                <a:latin typeface="Avenir Next LT Pro" panose="020B0504020202020204" pitchFamily="34" charset="0"/>
              </a:rPr>
              <a:t>TD </a:t>
            </a:r>
            <a:r>
              <a:rPr lang="en-ZA" sz="2000" b="0" i="0" u="none" strike="noStrike" dirty="0">
                <a:solidFill>
                  <a:srgbClr val="120D1F"/>
                </a:solidFill>
                <a:effectLst/>
                <a:latin typeface="Avenir Next LT Pro" panose="020B0504020202020204" pitchFamily="34" charset="0"/>
              </a:rPr>
              <a:t>research/project includes input from stakeholders outside the academic disciplines/ professions, such as funders, professional practitioners, policy-makers, and civil society.</a:t>
            </a:r>
          </a:p>
        </p:txBody>
      </p:sp>
    </p:spTree>
    <p:extLst>
      <p:ext uri="{BB962C8B-B14F-4D97-AF65-F5344CB8AC3E}">
        <p14:creationId xmlns:p14="http://schemas.microsoft.com/office/powerpoint/2010/main" val="1393454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9255810-E058-089C-C84B-9409B0982145}"/>
              </a:ext>
            </a:extLst>
          </p:cNvPr>
          <p:cNvSpPr txBox="1"/>
          <p:nvPr/>
        </p:nvSpPr>
        <p:spPr>
          <a:xfrm>
            <a:off x="0" y="-7685"/>
            <a:ext cx="12192000" cy="646331"/>
          </a:xfrm>
          <a:prstGeom prst="rect">
            <a:avLst/>
          </a:prstGeom>
          <a:solidFill>
            <a:srgbClr val="120D1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Transdisciplinarity</a:t>
            </a:r>
            <a:r>
              <a:rPr lang="en-US" sz="36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as convergence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2EDD2E-7FC0-AD68-A822-28FB59AECCA2}"/>
              </a:ext>
            </a:extLst>
          </p:cNvPr>
          <p:cNvSpPr txBox="1"/>
          <p:nvPr/>
        </p:nvSpPr>
        <p:spPr>
          <a:xfrm>
            <a:off x="479394" y="6010183"/>
            <a:ext cx="2183907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B99D1D-F136-9197-65B3-16220D275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588" y="753012"/>
            <a:ext cx="10284823" cy="57905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983BDDF-78DD-F008-E8D4-57A0D3EA263A}"/>
              </a:ext>
            </a:extLst>
          </p:cNvPr>
          <p:cNvSpPr txBox="1"/>
          <p:nvPr/>
        </p:nvSpPr>
        <p:spPr>
          <a:xfrm>
            <a:off x="2455816" y="6543581"/>
            <a:ext cx="79160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dirty="0">
                <a:latin typeface="Avenir Next LT Pro" panose="020B0504020202020204" pitchFamily="34" charset="0"/>
                <a:hlinkClick r:id="rId3"/>
              </a:rPr>
              <a:t>https://www.futurelearn.com/info/courses/partnering-for-change/0/steps/91244</a:t>
            </a:r>
            <a:r>
              <a:rPr lang="en-ZA" sz="1400" dirty="0">
                <a:latin typeface="Avenir Next LT Pro" panose="020B05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0432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1180</TotalTime>
  <Words>337</Words>
  <Application>Microsoft Office PowerPoint</Application>
  <PresentationFormat>Widescreen</PresentationFormat>
  <Paragraphs>65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Avenir Book</vt:lpstr>
      <vt:lpstr>Avenir LT 45 Book</vt:lpstr>
      <vt:lpstr>Avenir LT Std 65 Medium</vt:lpstr>
      <vt:lpstr>Avenir Medium</vt:lpstr>
      <vt:lpstr>Avenir Next LT Pro</vt:lpstr>
      <vt:lpstr>Calibri</vt:lpstr>
      <vt:lpstr>Office Theme</vt:lpstr>
      <vt:lpstr>Towards transdisciplinarity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Creative Caterpillar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Creative Caterpillar</dc:creator>
  <cp:lastModifiedBy>Nel, Heather (Prof) (Summerstrand Campus South)</cp:lastModifiedBy>
  <cp:revision>77</cp:revision>
  <dcterms:created xsi:type="dcterms:W3CDTF">2017-07-13T06:38:01Z</dcterms:created>
  <dcterms:modified xsi:type="dcterms:W3CDTF">2024-09-04T14:11:16Z</dcterms:modified>
</cp:coreProperties>
</file>